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314" r:id="rId3"/>
    <p:sldId id="308" r:id="rId4"/>
    <p:sldId id="292" r:id="rId5"/>
    <p:sldId id="293" r:id="rId6"/>
    <p:sldId id="298" r:id="rId7"/>
    <p:sldId id="309" r:id="rId8"/>
    <p:sldId id="299" r:id="rId9"/>
    <p:sldId id="294" r:id="rId10"/>
    <p:sldId id="300" r:id="rId11"/>
    <p:sldId id="297" r:id="rId12"/>
    <p:sldId id="295" r:id="rId13"/>
    <p:sldId id="301" r:id="rId14"/>
    <p:sldId id="304" r:id="rId15"/>
    <p:sldId id="303" r:id="rId16"/>
    <p:sldId id="302" r:id="rId17"/>
    <p:sldId id="258" r:id="rId18"/>
    <p:sldId id="260" r:id="rId19"/>
    <p:sldId id="261" r:id="rId20"/>
    <p:sldId id="259" r:id="rId21"/>
    <p:sldId id="313" r:id="rId22"/>
    <p:sldId id="262" r:id="rId23"/>
    <p:sldId id="264" r:id="rId24"/>
    <p:sldId id="265" r:id="rId25"/>
    <p:sldId id="305" r:id="rId26"/>
    <p:sldId id="277" r:id="rId27"/>
    <p:sldId id="282" r:id="rId28"/>
    <p:sldId id="283" r:id="rId29"/>
    <p:sldId id="287" r:id="rId30"/>
    <p:sldId id="288" r:id="rId31"/>
    <p:sldId id="306" r:id="rId32"/>
    <p:sldId id="278" r:id="rId33"/>
    <p:sldId id="279" r:id="rId34"/>
    <p:sldId id="307" r:id="rId35"/>
    <p:sldId id="280" r:id="rId36"/>
    <p:sldId id="281" r:id="rId37"/>
    <p:sldId id="285" r:id="rId38"/>
    <p:sldId id="284" r:id="rId39"/>
    <p:sldId id="286" r:id="rId40"/>
    <p:sldId id="290" r:id="rId41"/>
    <p:sldId id="291" r:id="rId42"/>
    <p:sldId id="312" r:id="rId43"/>
    <p:sldId id="311" r:id="rId44"/>
    <p:sldId id="266" r:id="rId45"/>
    <p:sldId id="310" r:id="rId46"/>
    <p:sldId id="276" r:id="rId47"/>
    <p:sldId id="28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78023" autoAdjust="0"/>
  </p:normalViewPr>
  <p:slideViewPr>
    <p:cSldViewPr snapToGrid="0">
      <p:cViewPr varScale="1">
        <p:scale>
          <a:sx n="92" d="100"/>
          <a:sy n="92" d="100"/>
        </p:scale>
        <p:origin x="63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elavsky\Desktop\Production\WORKSHOPS\intro%20to%20viz\Shorter%20Version\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felavsky\Desktop\Production\WORKSHOPS\intro%20to%20viz\Shorter%20Version\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Congress 114</a:t>
            </a:r>
            <a:endParaRPr lang="en-US" sz="2000" dirty="0"/>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min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majorUnit val="0.25"/>
      </c:valAx>
      <c:valAx>
        <c:axId val="1577641151"/>
        <c:scaling>
          <c:orientation val="minMax"/>
        </c:scaling>
        <c:delete val="0"/>
        <c:axPos val="l"/>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758543609298908E-2"/>
          <c:y val="0.12099168061842148"/>
          <c:w val="0.94110717946144884"/>
          <c:h val="0.76539722470982208"/>
        </c:manualLayout>
      </c:layout>
      <c:pie3DChart>
        <c:varyColors val="1"/>
        <c:ser>
          <c:idx val="0"/>
          <c:order val="0"/>
          <c:tx>
            <c:strRef>
              <c:f>data!$B$13</c:f>
              <c:strCache>
                <c:ptCount val="1"/>
                <c:pt idx="0">
                  <c:v>Percentage of Poor Usage</c:v>
                </c:pt>
              </c:strCache>
            </c:strRef>
          </c:tx>
          <c:dPt>
            <c:idx val="0"/>
            <c:bubble3D val="0"/>
            <c:explosion val="21"/>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explosion val="2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explosion val="24"/>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explosion val="2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data!$A$14:$A$20</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data!$B$14:$B$20</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3E30-470B-B109-79D5FB94C0AC}"/>
            </c:ext>
          </c:extLst>
        </c:ser>
        <c:dLbls>
          <c:showLegendKey val="0"/>
          <c:showVal val="0"/>
          <c:showCatName val="0"/>
          <c:showSerName val="0"/>
          <c:showPercent val="0"/>
          <c:showBubbleSize val="0"/>
        </c:dLbls>
        <c:gapWidth val="221"/>
        <c:overlap val="69"/>
        <c:axId val="1965401231"/>
        <c:axId val="1965405807"/>
      </c:barChart>
      <c:catAx>
        <c:axId val="1965401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5807"/>
        <c:crosses val="autoZero"/>
        <c:auto val="1"/>
        <c:lblAlgn val="ctr"/>
        <c:lblOffset val="100"/>
        <c:noMultiLvlLbl val="0"/>
      </c:catAx>
      <c:valAx>
        <c:axId val="1965405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1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0" i="0" u="none" strike="noStrike" kern="1200" spc="0" baseline="0">
                <a:solidFill>
                  <a:schemeClr val="tx1">
                    <a:lumMod val="65000"/>
                    <a:lumOff val="35000"/>
                  </a:schemeClr>
                </a:solidFill>
                <a:latin typeface="+mj-lt"/>
                <a:ea typeface="+mn-ea"/>
                <a:cs typeface="+mn-cs"/>
              </a:defRPr>
            </a:pPr>
            <a:r>
              <a:rPr lang="en-US" sz="3000" dirty="0" smtClean="0"/>
              <a:t>Poor Usage of Characteristics in Graphs</a:t>
            </a:r>
            <a:endParaRPr lang="en-US" sz="3000" dirty="0"/>
          </a:p>
        </c:rich>
      </c:tx>
      <c:layout/>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tx1">
                <a:lumMod val="75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max val="35"/>
        </c:scaling>
        <c:delete val="0"/>
        <c:axPos val="b"/>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smtClean="0"/>
              <a:t>Poor Usage of Characteristics in Graphs</a:t>
            </a:r>
            <a:endParaRPr lang="en-US" sz="1600" dirty="0"/>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D02-423C-9904-3ECB8AA9CB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D02-423C-9904-3ECB8AA9CB0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D02-423C-9904-3ECB8AA9CB0D}"/>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D02-423C-9904-3ECB8AA9CB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5D02-423C-9904-3ECB8AA9CB0D}"/>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5D02-423C-9904-3ECB8AA9CB0D}"/>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5D02-423C-9904-3ECB8AA9CB0D}"/>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5D02-423C-9904-3ECB8AA9CB0D}"/>
            </c:ext>
          </c:extLst>
        </c:ser>
        <c:dLbls>
          <c:showLegendKey val="0"/>
          <c:showVal val="0"/>
          <c:showCatName val="0"/>
          <c:showSerName val="0"/>
          <c:showPercent val="0"/>
          <c:showBubbleSize val="0"/>
          <c:showLeaderLines val="1"/>
        </c:dLbls>
      </c:pie3D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90</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valAx>
      <c:valAx>
        <c:axId val="1577619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114</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valAx>
      <c:valAx>
        <c:axId val="1577641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Congress 90</a:t>
            </a:r>
            <a:endParaRPr lang="en-US" sz="2000" dirty="0"/>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max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majorUnit val="0.25"/>
      </c:valAx>
      <c:valAx>
        <c:axId val="1577619519"/>
        <c:scaling>
          <c:orientation val="minMax"/>
          <c:max val="1"/>
          <c:min val="-1"/>
        </c:scaling>
        <c:delete val="0"/>
        <c:axPos val="l"/>
        <c:majorGridlines>
          <c:spPr>
            <a:ln w="9525" cap="flat" cmpd="sng" algn="ctr">
              <a:solidFill>
                <a:schemeClr val="tx1">
                  <a:alpha val="36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A4A52-493A-49B2-BB35-E65D7E2E8152}"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573C1-22FE-4EF8-9F71-D9606FE920D9}" type="slidenum">
              <a:rPr lang="en-US" smtClean="0"/>
              <a:t>‹#›</a:t>
            </a:fld>
            <a:endParaRPr lang="en-US"/>
          </a:p>
        </p:txBody>
      </p:sp>
    </p:spTree>
    <p:extLst>
      <p:ext uri="{BB962C8B-B14F-4D97-AF65-F5344CB8AC3E}">
        <p14:creationId xmlns:p14="http://schemas.microsoft.com/office/powerpoint/2010/main" val="3659270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Rare breed of practitioner</a:t>
            </a:r>
          </a:p>
          <a:p>
            <a:r>
              <a:rPr lang="en-US" dirty="0" smtClean="0"/>
              <a:t>But my insight can hopefully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a:t>
            </a:fld>
            <a:endParaRPr lang="en-US"/>
          </a:p>
        </p:txBody>
      </p:sp>
    </p:spTree>
    <p:extLst>
      <p:ext uri="{BB962C8B-B14F-4D97-AF65-F5344CB8AC3E}">
        <p14:creationId xmlns:p14="http://schemas.microsoft.com/office/powerpoint/2010/main" val="399927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the limits of </a:t>
            </a:r>
            <a:r>
              <a:rPr lang="en-US" i="1" dirty="0" smtClean="0"/>
              <a:t>where </a:t>
            </a:r>
            <a:r>
              <a:rPr lang="en-US" i="0" dirty="0" smtClean="0"/>
              <a:t>the </a:t>
            </a:r>
            <a:r>
              <a:rPr lang="en-US" i="0" dirty="0" err="1" smtClean="0"/>
              <a:t>viz</a:t>
            </a:r>
            <a:r>
              <a:rPr lang="en-US" i="0" baseline="0" dirty="0" smtClean="0"/>
              <a:t> will be:</a:t>
            </a:r>
          </a:p>
          <a:p>
            <a:r>
              <a:rPr lang="en-US" i="0" baseline="0" dirty="0" smtClean="0"/>
              <a:t>Color,</a:t>
            </a:r>
          </a:p>
          <a:p>
            <a:r>
              <a:rPr lang="en-US" i="0" baseline="0" dirty="0" smtClean="0"/>
              <a:t>Size,</a:t>
            </a:r>
          </a:p>
          <a:p>
            <a:r>
              <a:rPr lang="en-US" i="0" baseline="0" dirty="0" err="1" smtClean="0"/>
              <a:t>etc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14</a:t>
            </a:fld>
            <a:endParaRPr lang="en-US"/>
          </a:p>
        </p:txBody>
      </p:sp>
    </p:spTree>
    <p:extLst>
      <p:ext uri="{BB962C8B-B14F-4D97-AF65-F5344CB8AC3E}">
        <p14:creationId xmlns:p14="http://schemas.microsoft.com/office/powerpoint/2010/main" val="239823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Avoiding over-ambition</a:t>
            </a:r>
          </a:p>
          <a:p>
            <a:r>
              <a:rPr lang="en-US" dirty="0" smtClean="0"/>
              <a:t>Small multiples</a:t>
            </a:r>
          </a:p>
          <a:p>
            <a:r>
              <a:rPr lang="en-US" dirty="0" err="1" smtClean="0"/>
              <a:t>Sparklines</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15</a:t>
            </a:fld>
            <a:endParaRPr lang="en-US"/>
          </a:p>
        </p:txBody>
      </p:sp>
    </p:spTree>
    <p:extLst>
      <p:ext uri="{BB962C8B-B14F-4D97-AF65-F5344CB8AC3E}">
        <p14:creationId xmlns:p14="http://schemas.microsoft.com/office/powerpoint/2010/main" val="27252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them the website?</a:t>
            </a:r>
          </a:p>
          <a:p>
            <a:r>
              <a:rPr lang="en-US" dirty="0" smtClean="0"/>
              <a:t>Interaction</a:t>
            </a:r>
          </a:p>
          <a:p>
            <a:r>
              <a:rPr lang="en-US" dirty="0" smtClean="0"/>
              <a:t>Entry Point</a:t>
            </a:r>
          </a:p>
          <a:p>
            <a:r>
              <a:rPr lang="en-US" dirty="0" smtClean="0"/>
              <a:t>Priming</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16</a:t>
            </a:fld>
            <a:endParaRPr lang="en-US"/>
          </a:p>
        </p:txBody>
      </p:sp>
    </p:spTree>
    <p:extLst>
      <p:ext uri="{BB962C8B-B14F-4D97-AF65-F5344CB8AC3E}">
        <p14:creationId xmlns:p14="http://schemas.microsoft.com/office/powerpoint/2010/main" val="76908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What does this chart MEAN? What is the POINT? What is it COMMUNICATING?</a:t>
            </a:r>
          </a:p>
          <a:p>
            <a:pPr marL="171450" indent="-171450">
              <a:buFontTx/>
              <a:buChar char="-"/>
            </a:pPr>
            <a:r>
              <a:rPr lang="en-US" baseline="0" dirty="0" smtClean="0"/>
              <a:t>What data can we get from this? </a:t>
            </a:r>
          </a:p>
          <a:p>
            <a:pPr marL="171450" indent="-171450">
              <a:buFontTx/>
              <a:buChar char="-"/>
            </a:pPr>
            <a:r>
              <a:rPr lang="en-US" baseline="0" dirty="0" smtClean="0"/>
              <a:t>I’ll say this up front: </a:t>
            </a:r>
            <a:r>
              <a:rPr lang="en-US" i="1" baseline="0" dirty="0" smtClean="0"/>
              <a:t>this is a bad graph.</a:t>
            </a:r>
          </a:p>
          <a:p>
            <a:pPr marL="171450" indent="-171450">
              <a:buFontTx/>
              <a:buChar char="-"/>
            </a:pPr>
            <a:r>
              <a:rPr lang="en-US" i="0" baseline="0" dirty="0" smtClean="0"/>
              <a:t>How do you look at this graph?</a:t>
            </a:r>
          </a:p>
          <a:p>
            <a:pPr marL="171450" indent="-171450">
              <a:buFontTx/>
              <a:buChar char="-"/>
            </a:pPr>
            <a:r>
              <a:rPr lang="en-US" i="0" baseline="0" dirty="0" smtClean="0"/>
              <a:t>Where do you begin?</a:t>
            </a:r>
          </a:p>
          <a:p>
            <a:pPr marL="171450" indent="-171450">
              <a:buFontTx/>
              <a:buChar char="-"/>
            </a:pPr>
            <a:r>
              <a:rPr lang="en-US" i="0" baseline="0" dirty="0" smtClean="0"/>
              <a:t>Where do your eyes move?</a:t>
            </a:r>
          </a:p>
          <a:p>
            <a:pPr marL="171450" indent="-171450">
              <a:buFontTx/>
              <a:buChar char="-"/>
            </a:pPr>
            <a:r>
              <a:rPr lang="en-US" i="0" baseline="0" dirty="0" smtClean="0"/>
              <a:t>How do you compare these values?</a:t>
            </a:r>
          </a:p>
        </p:txBody>
      </p:sp>
      <p:sp>
        <p:nvSpPr>
          <p:cNvPr id="4" name="Slide Number Placeholder 3"/>
          <p:cNvSpPr>
            <a:spLocks noGrp="1"/>
          </p:cNvSpPr>
          <p:nvPr>
            <p:ph type="sldNum" sz="quarter" idx="10"/>
          </p:nvPr>
        </p:nvSpPr>
        <p:spPr/>
        <p:txBody>
          <a:bodyPr/>
          <a:lstStyle/>
          <a:p>
            <a:fld id="{71F573C1-22FE-4EF8-9F71-D9606FE920D9}" type="slidenum">
              <a:rPr lang="en-US" smtClean="0"/>
              <a:t>17</a:t>
            </a:fld>
            <a:endParaRPr lang="en-US"/>
          </a:p>
        </p:txBody>
      </p:sp>
    </p:spTree>
    <p:extLst>
      <p:ext uri="{BB962C8B-B14F-4D97-AF65-F5344CB8AC3E}">
        <p14:creationId xmlns:p14="http://schemas.microsoft.com/office/powerpoint/2010/main" val="255534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Say we separate these out. Which one of these sections is the largest?</a:t>
            </a:r>
          </a:p>
          <a:p>
            <a:pPr marL="171450" indent="-171450">
              <a:buFontTx/>
              <a:buChar char="-"/>
            </a:pPr>
            <a:r>
              <a:rPr lang="en-US" baseline="0" dirty="0" smtClean="0"/>
              <a:t>Of the smallest pieces, which one is the smallest?</a:t>
            </a:r>
          </a:p>
          <a:p>
            <a:pPr marL="171450" indent="-171450">
              <a:buFontTx/>
              <a:buChar char="-"/>
            </a:pPr>
            <a:r>
              <a:rPr lang="en-US" baseline="0" dirty="0" smtClean="0"/>
              <a:t>What are the specific percentages of each of these, if you could guess?</a:t>
            </a:r>
          </a:p>
          <a:p>
            <a:pPr marL="171450" indent="-171450">
              <a:buFontTx/>
              <a:buChar char="-"/>
            </a:pPr>
            <a:r>
              <a:rPr lang="en-US" baseline="0" dirty="0" smtClean="0"/>
              <a:t>What would you do to improve this?</a:t>
            </a:r>
          </a:p>
        </p:txBody>
      </p:sp>
      <p:sp>
        <p:nvSpPr>
          <p:cNvPr id="4" name="Slide Number Placeholder 3"/>
          <p:cNvSpPr>
            <a:spLocks noGrp="1"/>
          </p:cNvSpPr>
          <p:nvPr>
            <p:ph type="sldNum" sz="quarter" idx="10"/>
          </p:nvPr>
        </p:nvSpPr>
        <p:spPr/>
        <p:txBody>
          <a:bodyPr/>
          <a:lstStyle/>
          <a:p>
            <a:fld id="{71F573C1-22FE-4EF8-9F71-D9606FE920D9}" type="slidenum">
              <a:rPr lang="en-US" smtClean="0"/>
              <a:t>18</a:t>
            </a:fld>
            <a:endParaRPr lang="en-US"/>
          </a:p>
        </p:txBody>
      </p:sp>
    </p:spTree>
    <p:extLst>
      <p:ext uri="{BB962C8B-B14F-4D97-AF65-F5344CB8AC3E}">
        <p14:creationId xmlns:p14="http://schemas.microsoft.com/office/powerpoint/2010/main" val="700708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This is a </a:t>
            </a:r>
            <a:r>
              <a:rPr lang="en-US" baseline="0" dirty="0" err="1" smtClean="0"/>
              <a:t>barchart</a:t>
            </a:r>
            <a:r>
              <a:rPr lang="en-US" baseline="0" dirty="0" smtClean="0"/>
              <a:t> rendering, straight out of Excel. The defaults are all shown here.</a:t>
            </a:r>
          </a:p>
          <a:p>
            <a:pPr marL="171450" indent="-171450">
              <a:buFontTx/>
              <a:buChar char="-"/>
            </a:pPr>
            <a:r>
              <a:rPr lang="en-US" baseline="0" dirty="0" smtClean="0"/>
              <a:t>Critique this. What is wrong.</a:t>
            </a:r>
          </a:p>
          <a:p>
            <a:pPr marL="171450" indent="-171450">
              <a:buFontTx/>
              <a:buChar char="-"/>
            </a:pPr>
            <a:r>
              <a:rPr lang="en-US" baseline="0" dirty="0" smtClean="0"/>
              <a:t>[Next]</a:t>
            </a:r>
          </a:p>
        </p:txBody>
      </p:sp>
      <p:sp>
        <p:nvSpPr>
          <p:cNvPr id="4" name="Slide Number Placeholder 3"/>
          <p:cNvSpPr>
            <a:spLocks noGrp="1"/>
          </p:cNvSpPr>
          <p:nvPr>
            <p:ph type="sldNum" sz="quarter" idx="10"/>
          </p:nvPr>
        </p:nvSpPr>
        <p:spPr/>
        <p:txBody>
          <a:bodyPr/>
          <a:lstStyle/>
          <a:p>
            <a:fld id="{71F573C1-22FE-4EF8-9F71-D9606FE920D9}" type="slidenum">
              <a:rPr lang="en-US" smtClean="0"/>
              <a:t>19</a:t>
            </a:fld>
            <a:endParaRPr lang="en-US"/>
          </a:p>
        </p:txBody>
      </p:sp>
    </p:spTree>
    <p:extLst>
      <p:ext uri="{BB962C8B-B14F-4D97-AF65-F5344CB8AC3E}">
        <p14:creationId xmlns:p14="http://schemas.microsoft.com/office/powerpoint/2010/main" val="3842311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that we can do to improve this chart is to rotate</a:t>
            </a:r>
            <a:r>
              <a:rPr lang="en-US" baseline="0" dirty="0" smtClean="0"/>
              <a:t> it. This allows the labels to be read more easily.”</a:t>
            </a:r>
          </a:p>
          <a:p>
            <a:r>
              <a:rPr lang="en-US" baseline="0" dirty="0" smtClean="0"/>
              <a:t>But this still could be improved. Walk me through this. What would you do?</a:t>
            </a:r>
          </a:p>
          <a:p>
            <a:r>
              <a:rPr lang="en-US" baseline="0" dirty="0" smtClean="0"/>
              <a:t>I’ll start at least by cheating a bit and sorting the data.</a:t>
            </a:r>
          </a:p>
          <a:p>
            <a:r>
              <a:rPr lang="en-US" baseline="0" dirty="0" smtClean="0"/>
              <a:t>[Increase font sizes]</a:t>
            </a:r>
            <a:endParaRPr lang="en-US" dirty="0" smtClean="0"/>
          </a:p>
          <a:p>
            <a:r>
              <a:rPr lang="en-US" dirty="0" smtClean="0"/>
              <a:t>[Widen</a:t>
            </a:r>
            <a:r>
              <a:rPr lang="en-US" baseline="0" dirty="0" smtClean="0"/>
              <a:t> bars: remove empty space]</a:t>
            </a:r>
          </a:p>
          <a:p>
            <a:r>
              <a:rPr lang="en-US" baseline="0" dirty="0" smtClean="0"/>
              <a:t>[Change bar color]</a:t>
            </a:r>
          </a:p>
          <a:p>
            <a:r>
              <a:rPr lang="en-US" baseline="0" dirty="0" smtClean="0"/>
              <a:t>[Emphasize what is meaningful]</a:t>
            </a:r>
          </a:p>
          <a:p>
            <a:r>
              <a:rPr lang="en-US" baseline="0" dirty="0" smtClean="0"/>
              <a:t>[Lighten line color]</a:t>
            </a:r>
          </a:p>
          <a:p>
            <a:r>
              <a:rPr lang="en-US" baseline="0" dirty="0" smtClean="0"/>
              <a:t>[Shorten Axes]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[Axis: Display units to hundredths, Category to Percentage, 0 Decimal Places]</a:t>
            </a:r>
          </a:p>
          <a:p>
            <a:r>
              <a:rPr lang="en-US" dirty="0" smtClean="0"/>
              <a:t>[Add Yellow to “Color Choice” bar]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20</a:t>
            </a:fld>
            <a:endParaRPr lang="en-US"/>
          </a:p>
        </p:txBody>
      </p:sp>
    </p:spTree>
    <p:extLst>
      <p:ext uri="{BB962C8B-B14F-4D97-AF65-F5344CB8AC3E}">
        <p14:creationId xmlns:p14="http://schemas.microsoft.com/office/powerpoint/2010/main" val="2585656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see how it turned out to my original edit…</a:t>
            </a:r>
          </a:p>
          <a:p>
            <a:r>
              <a:rPr lang="en-US" baseline="0" dirty="0" smtClean="0"/>
              <a:t>Now, this chart is pretty good. I’d say that this is good enough for a scientific poster or paper.</a:t>
            </a:r>
          </a:p>
          <a:p>
            <a:r>
              <a:rPr lang="en-US" baseline="0" dirty="0" smtClean="0"/>
              <a:t>But there are a few things you can do still (outside of excel now)</a:t>
            </a:r>
          </a:p>
          <a:p>
            <a:r>
              <a:rPr lang="en-US" baseline="0" dirty="0" smtClean="0"/>
              <a:t>First, you’ll want to copy this image (screen shot or otherwise</a:t>
            </a:r>
          </a:p>
          <a:p>
            <a:r>
              <a:rPr lang="en-US" baseline="0" dirty="0" smtClean="0"/>
              <a:t>Then you can edit it in Adobe InDesign or Photoshop”</a:t>
            </a:r>
          </a:p>
          <a:p>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21</a:t>
            </a:fld>
            <a:endParaRPr lang="en-US"/>
          </a:p>
        </p:txBody>
      </p:sp>
    </p:spTree>
    <p:extLst>
      <p:ext uri="{BB962C8B-B14F-4D97-AF65-F5344CB8AC3E}">
        <p14:creationId xmlns:p14="http://schemas.microsoft.com/office/powerpoint/2010/main" val="2394985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result should look something like this.</a:t>
            </a:r>
          </a:p>
          <a:p>
            <a:r>
              <a:rPr lang="en-US" dirty="0" smtClean="0"/>
              <a:t>Gridlines</a:t>
            </a:r>
            <a:r>
              <a:rPr lang="en-US" baseline="0" dirty="0" smtClean="0"/>
              <a:t> and values have been removed,</a:t>
            </a:r>
            <a:r>
              <a:rPr lang="en-US" baseline="0" dirty="0"/>
              <a:t> </a:t>
            </a:r>
            <a:r>
              <a:rPr lang="en-US" baseline="0" dirty="0" smtClean="0"/>
              <a:t>now the data is directly on the chart itself. (NOTE VISUAL SKEPTICISM and remind about “knowing your audience”)</a:t>
            </a:r>
          </a:p>
          <a:p>
            <a:r>
              <a:rPr lang="en-US" baseline="0" dirty="0" smtClean="0"/>
              <a:t>Why is this the best? Because your eyes hardly need to travel between gridline and bar, the exact value is now encoded onto its spatial representation. The order is meaningful.</a:t>
            </a:r>
          </a:p>
          <a:p>
            <a:r>
              <a:rPr lang="en-US" baseline="0" dirty="0" smtClean="0"/>
              <a:t>One of the best things you can do is to remove legends, grids, or axes altogether. If you can communicate the exact same thing but without those extra pieces, you are doing an excellent job”</a:t>
            </a:r>
          </a:p>
        </p:txBody>
      </p:sp>
      <p:sp>
        <p:nvSpPr>
          <p:cNvPr id="4" name="Slide Number Placeholder 3"/>
          <p:cNvSpPr>
            <a:spLocks noGrp="1"/>
          </p:cNvSpPr>
          <p:nvPr>
            <p:ph type="sldNum" sz="quarter" idx="10"/>
          </p:nvPr>
        </p:nvSpPr>
        <p:spPr/>
        <p:txBody>
          <a:bodyPr/>
          <a:lstStyle/>
          <a:p>
            <a:fld id="{71F573C1-22FE-4EF8-9F71-D9606FE920D9}" type="slidenum">
              <a:rPr lang="en-US" smtClean="0"/>
              <a:t>22</a:t>
            </a:fld>
            <a:endParaRPr lang="en-US"/>
          </a:p>
        </p:txBody>
      </p:sp>
    </p:spTree>
    <p:extLst>
      <p:ext uri="{BB962C8B-B14F-4D97-AF65-F5344CB8AC3E}">
        <p14:creationId xmlns:p14="http://schemas.microsoft.com/office/powerpoint/2010/main" val="174151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comparison from the</a:t>
            </a:r>
            <a:r>
              <a:rPr lang="en-US" baseline="0" dirty="0" smtClean="0"/>
              <a:t> start to its final form</a:t>
            </a:r>
          </a:p>
          <a:p>
            <a:r>
              <a:rPr lang="en-US" baseline="0" dirty="0" smtClean="0"/>
              <a:t>A discussion for another time: why visualizing </a:t>
            </a:r>
            <a:r>
              <a:rPr lang="en-US" i="1" baseline="0" dirty="0" smtClean="0"/>
              <a:t>composition </a:t>
            </a:r>
            <a:r>
              <a:rPr lang="en-US" i="0" baseline="0" dirty="0" smtClean="0"/>
              <a:t>is not an easy task</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23</a:t>
            </a:fld>
            <a:endParaRPr lang="en-US"/>
          </a:p>
        </p:txBody>
      </p:sp>
    </p:spTree>
    <p:extLst>
      <p:ext uri="{BB962C8B-B14F-4D97-AF65-F5344CB8AC3E}">
        <p14:creationId xmlns:p14="http://schemas.microsoft.com/office/powerpoint/2010/main" val="285435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Franconeri</a:t>
            </a:r>
            <a:r>
              <a:rPr lang="en-US" dirty="0" smtClean="0"/>
              <a:t> and</a:t>
            </a:r>
            <a:r>
              <a:rPr lang="en-US" baseline="0" dirty="0" smtClean="0"/>
              <a:t> </a:t>
            </a:r>
            <a:r>
              <a:rPr lang="en-US" dirty="0" smtClean="0"/>
              <a:t>the dangers of the practice (hacking the brain)</a:t>
            </a:r>
          </a:p>
          <a:p>
            <a:r>
              <a:rPr lang="en-US" dirty="0" smtClean="0"/>
              <a:t>Not empirical or scientific</a:t>
            </a:r>
            <a:r>
              <a:rPr lang="en-US" baseline="0" dirty="0" smtClean="0"/>
              <a:t> (although its effects can be studied this way)</a:t>
            </a:r>
          </a:p>
          <a:p>
            <a:r>
              <a:rPr lang="en-US" baseline="0" dirty="0" smtClean="0"/>
              <a:t>It is a semantic discipline: making the symbolic </a:t>
            </a:r>
            <a:r>
              <a:rPr lang="en-US" i="1" baseline="0" dirty="0" smtClean="0"/>
              <a:t>geometric</a:t>
            </a:r>
          </a:p>
          <a:p>
            <a:r>
              <a:rPr lang="en-US" i="1" baseline="0" dirty="0" smtClean="0"/>
              <a:t>Why?</a:t>
            </a:r>
            <a:r>
              <a:rPr lang="en-US" i="0" baseline="0" dirty="0" smtClean="0"/>
              <a:t> To generate insight that would be otherwise difficult.</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a:t>
            </a:fld>
            <a:endParaRPr lang="en-US"/>
          </a:p>
        </p:txBody>
      </p:sp>
    </p:spTree>
    <p:extLst>
      <p:ext uri="{BB962C8B-B14F-4D97-AF65-F5344CB8AC3E}">
        <p14:creationId xmlns:p14="http://schemas.microsoft.com/office/powerpoint/2010/main" val="1438518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to do when</a:t>
            </a:r>
            <a:r>
              <a:rPr lang="en-US" baseline="0" dirty="0" smtClean="0"/>
              <a:t> you begin visualizing data is to think spatially about it.</a:t>
            </a:r>
          </a:p>
          <a:p>
            <a:r>
              <a:rPr lang="en-US" baseline="0" dirty="0" smtClean="0"/>
              <a:t>Sometimes you need to visualize your data in order to know what it even contains. This is basic exploratory analysis. Sometimes basic methods or functions can create monsters though. </a:t>
            </a:r>
          </a:p>
          <a:p>
            <a:r>
              <a:rPr lang="en-US" baseline="0" dirty="0" smtClean="0"/>
              <a:t>If you aren’t thinking spatially about the </a:t>
            </a:r>
            <a:r>
              <a:rPr lang="en-US" i="1" baseline="0" dirty="0" smtClean="0"/>
              <a:t>meaning </a:t>
            </a:r>
            <a:r>
              <a:rPr lang="en-US" i="0" baseline="0" dirty="0" smtClean="0"/>
              <a:t>of your data, you can end up with a chart like this one.</a:t>
            </a:r>
            <a:endParaRPr lang="en-US" dirty="0" smtClean="0"/>
          </a:p>
          <a:p>
            <a:r>
              <a:rPr lang="en-US" dirty="0" smtClean="0"/>
              <a:t>Honestly, this chart is an abomination.</a:t>
            </a:r>
            <a:r>
              <a:rPr lang="en-US" baseline="0" dirty="0" smtClean="0"/>
              <a:t> </a:t>
            </a:r>
          </a:p>
          <a:p>
            <a:endParaRPr lang="en-US" baseline="0" dirty="0" smtClean="0"/>
          </a:p>
          <a:p>
            <a:r>
              <a:rPr lang="en-US" baseline="0" dirty="0" smtClean="0"/>
              <a:t>Does someone want to take a stab at this and figure out what is going on here?</a:t>
            </a:r>
          </a:p>
          <a:p>
            <a:endParaRPr lang="en-US" baseline="0" dirty="0" smtClean="0"/>
          </a:p>
          <a:p>
            <a:r>
              <a:rPr lang="en-US" baseline="0" dirty="0" smtClean="0"/>
              <a:t>A line graph communicates a rate, this is part of its semantic use. My immediate instinct is: oh, Binge alcohol and deaths as a pair of rate lines…</a:t>
            </a:r>
          </a:p>
          <a:p>
            <a:endParaRPr lang="en-US" baseline="0" dirty="0" smtClean="0"/>
          </a:p>
          <a:p>
            <a:r>
              <a:rPr lang="en-US" baseline="0" dirty="0" smtClean="0"/>
              <a:t>Uh oh, that doesn’t make sense here.</a:t>
            </a:r>
          </a:p>
          <a:p>
            <a:endParaRPr lang="en-US" baseline="0" dirty="0" smtClean="0"/>
          </a:p>
          <a:p>
            <a:r>
              <a:rPr lang="en-US" baseline="0" dirty="0" smtClean="0"/>
              <a:t>Each of these data points represents a different state, organized alphabetically. These are quantities organized by state.</a:t>
            </a:r>
          </a:p>
          <a:p>
            <a:endParaRPr lang="en-US" baseline="0" dirty="0" smtClean="0"/>
          </a:p>
          <a:p>
            <a:r>
              <a:rPr lang="en-US" baseline="0" dirty="0" smtClean="0"/>
              <a:t>Data points are missing on the horizontal axis, the horizontal axis has a horrible label, and the labels overlap each other.</a:t>
            </a:r>
          </a:p>
          <a:p>
            <a:endParaRPr lang="en-US" baseline="0" dirty="0" smtClean="0"/>
          </a:p>
          <a:p>
            <a:r>
              <a:rPr lang="en-US" baseline="0" dirty="0" smtClean="0"/>
              <a:t>But the real problem here is that it is a line graph. Lines communicate a connection between points. Lines imply a relationship of some kind. Lines can even imply a visual sense of movement.</a:t>
            </a:r>
          </a:p>
          <a:p>
            <a:endParaRPr lang="en-US" baseline="0" dirty="0" smtClean="0"/>
          </a:p>
          <a:p>
            <a:r>
              <a:rPr lang="en-US" baseline="0" dirty="0" smtClean="0"/>
              <a:t>But these states are independent of one another. There is no reason to connect California’s peak to Colorado’s low.</a:t>
            </a:r>
          </a:p>
          <a:p>
            <a:endParaRPr lang="en-US" baseline="0" dirty="0" smtClean="0"/>
          </a:p>
          <a:p>
            <a:r>
              <a:rPr lang="en-US" baseline="0" dirty="0" smtClean="0"/>
              <a:t>The shapes you use have semantics, which is to say there is a grammar to the graphics that is important to consider.</a:t>
            </a:r>
          </a:p>
          <a:p>
            <a:endParaRPr lang="en-US" baseline="0" dirty="0" smtClean="0"/>
          </a:p>
          <a:p>
            <a:r>
              <a:rPr lang="en-US" baseline="0" dirty="0" smtClean="0"/>
              <a:t>A group bar chart (with one bar for each) would communicate what this chart does in a way that is semantically effective.</a:t>
            </a:r>
          </a:p>
          <a:p>
            <a:endParaRPr lang="en-US" baseline="0" dirty="0" smtClean="0"/>
          </a:p>
          <a:p>
            <a:r>
              <a:rPr lang="en-US" baseline="0" dirty="0" smtClean="0"/>
              <a:t>But my instinct is that one more step of analysis would need to be done to the data: creating a ratio of Binge Alcohol to Deaths. This could be shown on a scatterplot with a regression line, to see if there is a relationship between those two variables.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26</a:t>
            </a:fld>
            <a:endParaRPr lang="en-US"/>
          </a:p>
        </p:txBody>
      </p:sp>
    </p:spTree>
    <p:extLst>
      <p:ext uri="{BB962C8B-B14F-4D97-AF65-F5344CB8AC3E}">
        <p14:creationId xmlns:p14="http://schemas.microsoft.com/office/powerpoint/2010/main" val="1513991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gem.</a:t>
            </a:r>
          </a:p>
          <a:p>
            <a:r>
              <a:rPr lang="en-US" dirty="0" smtClean="0"/>
              <a:t>Someone want to take a stab at this one? What do you think is</a:t>
            </a:r>
            <a:r>
              <a:rPr lang="en-US" baseline="0" dirty="0" smtClean="0"/>
              <a:t> going on with this?</a:t>
            </a:r>
            <a:endParaRPr lang="en-US" dirty="0" smtClean="0"/>
          </a:p>
          <a:p>
            <a:r>
              <a:rPr lang="en-US" dirty="0" smtClean="0"/>
              <a:t>We</a:t>
            </a:r>
            <a:r>
              <a:rPr lang="en-US" baseline="0" dirty="0" smtClean="0"/>
              <a:t> are going to assume here that the data, not the graphic, is correct. If it is possible for a survey respondent to back multiple candidates then we need a different way to represent this data. Of course, there are misleading dimensions here too, since it is spatially very difficult to figure out which slice is actually the largest.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27</a:t>
            </a:fld>
            <a:endParaRPr lang="en-US"/>
          </a:p>
        </p:txBody>
      </p:sp>
    </p:spTree>
    <p:extLst>
      <p:ext uri="{BB962C8B-B14F-4D97-AF65-F5344CB8AC3E}">
        <p14:creationId xmlns:p14="http://schemas.microsoft.com/office/powerpoint/2010/main" val="689774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adds multiple data to one dimension, which is quite complex.</a:t>
            </a:r>
          </a:p>
          <a:p>
            <a:r>
              <a:rPr lang="en-US" dirty="0" smtClean="0"/>
              <a:t>Who wants to explain what is happening here?</a:t>
            </a:r>
            <a:r>
              <a:rPr lang="en-US" baseline="0" dirty="0" smtClean="0"/>
              <a:t> This one is rough, I don’t even understand it all the way.</a:t>
            </a:r>
            <a:endParaRPr lang="en-US" dirty="0" smtClean="0"/>
          </a:p>
          <a:p>
            <a:r>
              <a:rPr lang="en-US" dirty="0" smtClean="0"/>
              <a:t>But how do you read the second bars? Why</a:t>
            </a:r>
            <a:r>
              <a:rPr lang="en-US" baseline="0" dirty="0" smtClean="0"/>
              <a:t> is 3571000 the same length as 15786000? What does the axis label for total jobs created even mean?</a:t>
            </a:r>
            <a:endParaRPr lang="en-US" dirty="0" smtClean="0"/>
          </a:p>
          <a:p>
            <a:r>
              <a:rPr lang="en-US" dirty="0" smtClean="0"/>
              <a:t>Also, the donkey/elephant</a:t>
            </a:r>
            <a:r>
              <a:rPr lang="en-US" baseline="0" dirty="0" smtClean="0"/>
              <a:t> infographic is really confusing. How do you read that? Does the surface area correspond to the percentage? Just height?</a:t>
            </a:r>
          </a:p>
          <a:p>
            <a:r>
              <a:rPr lang="en-US" baseline="0" dirty="0" smtClean="0"/>
              <a:t>Also, the graphical convention is to have time as the x axis (because it is independent) and for time to travel visually from left=lowest to right= highest: generally this is ideal. So the axis needs to be rotated and then flipped in order to visually fit this semantic convention.</a:t>
            </a:r>
          </a:p>
        </p:txBody>
      </p:sp>
      <p:sp>
        <p:nvSpPr>
          <p:cNvPr id="4" name="Slide Number Placeholder 3"/>
          <p:cNvSpPr>
            <a:spLocks noGrp="1"/>
          </p:cNvSpPr>
          <p:nvPr>
            <p:ph type="sldNum" sz="quarter" idx="10"/>
          </p:nvPr>
        </p:nvSpPr>
        <p:spPr/>
        <p:txBody>
          <a:bodyPr/>
          <a:lstStyle/>
          <a:p>
            <a:fld id="{71F573C1-22FE-4EF8-9F71-D9606FE920D9}" type="slidenum">
              <a:rPr lang="en-US" smtClean="0"/>
              <a:t>28</a:t>
            </a:fld>
            <a:endParaRPr lang="en-US"/>
          </a:p>
        </p:txBody>
      </p:sp>
    </p:spTree>
    <p:extLst>
      <p:ext uri="{BB962C8B-B14F-4D97-AF65-F5344CB8AC3E}">
        <p14:creationId xmlns:p14="http://schemas.microsoft.com/office/powerpoint/2010/main" val="208238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brain has to </a:t>
            </a:r>
            <a:r>
              <a:rPr lang="en-US" baseline="0" dirty="0" err="1" smtClean="0"/>
              <a:t>spatiall</a:t>
            </a:r>
            <a:r>
              <a:rPr lang="en-US" baseline="0" dirty="0" smtClean="0"/>
              <a:t> flip this twice to conform to normal left-right time conventions</a:t>
            </a:r>
          </a:p>
        </p:txBody>
      </p:sp>
      <p:sp>
        <p:nvSpPr>
          <p:cNvPr id="4" name="Slide Number Placeholder 3"/>
          <p:cNvSpPr>
            <a:spLocks noGrp="1"/>
          </p:cNvSpPr>
          <p:nvPr>
            <p:ph type="sldNum" sz="quarter" idx="10"/>
          </p:nvPr>
        </p:nvSpPr>
        <p:spPr/>
        <p:txBody>
          <a:bodyPr/>
          <a:lstStyle/>
          <a:p>
            <a:fld id="{71F573C1-22FE-4EF8-9F71-D9606FE920D9}" type="slidenum">
              <a:rPr lang="en-US" smtClean="0"/>
              <a:t>29</a:t>
            </a:fld>
            <a:endParaRPr lang="en-US"/>
          </a:p>
        </p:txBody>
      </p:sp>
    </p:spTree>
    <p:extLst>
      <p:ext uri="{BB962C8B-B14F-4D97-AF65-F5344CB8AC3E}">
        <p14:creationId xmlns:p14="http://schemas.microsoft.com/office/powerpoint/2010/main" val="378318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the original,</a:t>
            </a:r>
            <a:r>
              <a:rPr lang="en-US" baseline="0" dirty="0" smtClean="0"/>
              <a:t> we ask a very important question:</a:t>
            </a:r>
          </a:p>
          <a:p>
            <a:r>
              <a:rPr lang="en-US" baseline="0" dirty="0" smtClean="0"/>
              <a:t>How do you “enter” the graphic?</a:t>
            </a:r>
          </a:p>
          <a:p>
            <a:r>
              <a:rPr lang="en-US" baseline="0" dirty="0" smtClean="0"/>
              <a:t>We enter text from the top-left as a convention, but we have different reading patterns for graphs, charts, and visuals in general.</a:t>
            </a:r>
          </a:p>
          <a:p>
            <a:r>
              <a:rPr lang="en-US" baseline="0" dirty="0" smtClean="0"/>
              <a:t>Part of thinking spatially is asking the question: how do you “enter” this graph? What is the starting point for the reader? </a:t>
            </a:r>
          </a:p>
          <a:p>
            <a:r>
              <a:rPr lang="en-US" baseline="0" dirty="0" smtClean="0"/>
              <a:t>This graph does not have a good answer.</a:t>
            </a:r>
          </a:p>
        </p:txBody>
      </p:sp>
      <p:sp>
        <p:nvSpPr>
          <p:cNvPr id="4" name="Slide Number Placeholder 3"/>
          <p:cNvSpPr>
            <a:spLocks noGrp="1"/>
          </p:cNvSpPr>
          <p:nvPr>
            <p:ph type="sldNum" sz="quarter" idx="10"/>
          </p:nvPr>
        </p:nvSpPr>
        <p:spPr/>
        <p:txBody>
          <a:bodyPr/>
          <a:lstStyle/>
          <a:p>
            <a:fld id="{71F573C1-22FE-4EF8-9F71-D9606FE920D9}" type="slidenum">
              <a:rPr lang="en-US" smtClean="0"/>
              <a:t>30</a:t>
            </a:fld>
            <a:endParaRPr lang="en-US"/>
          </a:p>
        </p:txBody>
      </p:sp>
    </p:spTree>
    <p:extLst>
      <p:ext uri="{BB962C8B-B14F-4D97-AF65-F5344CB8AC3E}">
        <p14:creationId xmlns:p14="http://schemas.microsoft.com/office/powerpoint/2010/main" val="1532852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n</a:t>
            </a:r>
            <a:r>
              <a:rPr lang="en-US" dirty="0" smtClean="0"/>
              <a:t>ext section is: “Ensure visual quality”</a:t>
            </a:r>
          </a:p>
          <a:p>
            <a:r>
              <a:rPr lang="en-US" dirty="0" smtClean="0"/>
              <a:t>Sometimes</a:t>
            </a:r>
            <a:r>
              <a:rPr lang="en-US" baseline="0" dirty="0" smtClean="0"/>
              <a:t> the geometry is actually just wrong. These are two examples.</a:t>
            </a:r>
          </a:p>
          <a:p>
            <a:r>
              <a:rPr lang="en-US" baseline="0" dirty="0" smtClean="0"/>
              <a:t>Critique these: what is wrong?</a:t>
            </a:r>
          </a:p>
          <a:p>
            <a:endParaRPr lang="en-US" baseline="0" dirty="0" smtClean="0"/>
          </a:p>
          <a:p>
            <a:r>
              <a:rPr lang="en-US" baseline="0" dirty="0" smtClean="0"/>
              <a:t>The first has a truncated axis (which is always tricky, if your audience isn’t quick on their feet). But most importantly? What is the lowest point in the chart?</a:t>
            </a:r>
          </a:p>
          <a:p>
            <a:r>
              <a:rPr lang="en-US" baseline="0" dirty="0" smtClean="0"/>
              <a:t>On the right we see that the pie chart sizes are just incorrect entirely.</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32</a:t>
            </a:fld>
            <a:endParaRPr lang="en-US"/>
          </a:p>
        </p:txBody>
      </p:sp>
    </p:spTree>
    <p:extLst>
      <p:ext uri="{BB962C8B-B14F-4D97-AF65-F5344CB8AC3E}">
        <p14:creationId xmlns:p14="http://schemas.microsoft.com/office/powerpoint/2010/main" val="2262363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times, the geometry is misleading</a:t>
            </a:r>
            <a:r>
              <a:rPr lang="en-US" baseline="0" dirty="0" smtClean="0"/>
              <a:t> rather than simply wrong.</a:t>
            </a:r>
          </a:p>
          <a:p>
            <a:endParaRPr lang="en-US" baseline="0" dirty="0" smtClean="0"/>
          </a:p>
          <a:p>
            <a:r>
              <a:rPr lang="en-US" baseline="0" dirty="0" smtClean="0"/>
              <a:t>Anyone want to discuss why this chart is problematic?</a:t>
            </a:r>
          </a:p>
          <a:p>
            <a:endParaRPr lang="en-US" baseline="0" dirty="0" smtClean="0"/>
          </a:p>
          <a:p>
            <a:r>
              <a:rPr lang="en-US" baseline="0" dirty="0" smtClean="0"/>
              <a:t>Truncating an axis, like on the left, then also removing that axis is a huge no-no: the audience loses all reference to scale and then shapes become meaningless to the data they represent.</a:t>
            </a:r>
          </a:p>
        </p:txBody>
      </p:sp>
      <p:sp>
        <p:nvSpPr>
          <p:cNvPr id="4" name="Slide Number Placeholder 3"/>
          <p:cNvSpPr>
            <a:spLocks noGrp="1"/>
          </p:cNvSpPr>
          <p:nvPr>
            <p:ph type="sldNum" sz="quarter" idx="10"/>
          </p:nvPr>
        </p:nvSpPr>
        <p:spPr/>
        <p:txBody>
          <a:bodyPr/>
          <a:lstStyle/>
          <a:p>
            <a:fld id="{71F573C1-22FE-4EF8-9F71-D9606FE920D9}" type="slidenum">
              <a:rPr lang="en-US" smtClean="0"/>
              <a:t>33</a:t>
            </a:fld>
            <a:endParaRPr lang="en-US"/>
          </a:p>
        </p:txBody>
      </p:sp>
    </p:spTree>
    <p:extLst>
      <p:ext uri="{BB962C8B-B14F-4D97-AF65-F5344CB8AC3E}">
        <p14:creationId xmlns:p14="http://schemas.microsoft.com/office/powerpoint/2010/main" val="1959992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me with this. This is a</a:t>
            </a:r>
            <a:r>
              <a:rPr lang="en-US" baseline="0" dirty="0" smtClean="0"/>
              <a:t> visualization of Java code and usage of certain parts of the code.</a:t>
            </a:r>
          </a:p>
          <a:p>
            <a:endParaRPr lang="en-US" baseline="0" dirty="0" smtClean="0"/>
          </a:p>
          <a:p>
            <a:r>
              <a:rPr lang="en-US" baseline="0" dirty="0" smtClean="0"/>
              <a:t>What is wrong with this?</a:t>
            </a:r>
            <a:endParaRPr lang="en-US" dirty="0" smtClean="0"/>
          </a:p>
          <a:p>
            <a:endParaRPr lang="en-US" dirty="0" smtClean="0"/>
          </a:p>
          <a:p>
            <a:r>
              <a:rPr lang="en-US" dirty="0" smtClean="0"/>
              <a:t>We’ve talked about this already,</a:t>
            </a:r>
            <a:r>
              <a:rPr lang="en-US" baseline="0" dirty="0" smtClean="0"/>
              <a:t> but adding an extra dimension to data that does not have another dimension to display is the most common mistake. (the 3d part of this is not helpful, neither is the ability to see through it)</a:t>
            </a:r>
          </a:p>
          <a:p>
            <a:r>
              <a:rPr lang="en-US" baseline="0" dirty="0" smtClean="0"/>
              <a:t>But what if dimensions were not just spatial, but also visual in general?</a:t>
            </a:r>
          </a:p>
          <a:p>
            <a:r>
              <a:rPr lang="en-US" baseline="0" dirty="0" smtClean="0"/>
              <a:t>Every element of a visual should be considered, when thinking about its value to the data.</a:t>
            </a:r>
          </a:p>
          <a:p>
            <a:r>
              <a:rPr lang="en-US" baseline="0" dirty="0" smtClean="0"/>
              <a:t>The color around the boxes, the lines that refer to each slice: these are all visual elements that do not add data.</a:t>
            </a:r>
          </a:p>
          <a:p>
            <a:r>
              <a:rPr lang="en-US" baseline="0" dirty="0" smtClean="0"/>
              <a:t>Color is an important dimension in data: you can use it to redundantly encode a particular data or to emphasize something that would otherwise be easy to miss.</a:t>
            </a:r>
          </a:p>
          <a:p>
            <a:r>
              <a:rPr lang="en-US" baseline="0" dirty="0" smtClean="0"/>
              <a:t>But the color use here is not only difficult for those with colorblindness, but it also only serves to show </a:t>
            </a:r>
            <a:r>
              <a:rPr lang="en-US" i="1" baseline="0" dirty="0" smtClean="0"/>
              <a:t>difference </a:t>
            </a:r>
            <a:r>
              <a:rPr lang="en-US" i="0" baseline="0" dirty="0" smtClean="0"/>
              <a:t>between </a:t>
            </a:r>
            <a:r>
              <a:rPr lang="en-US" i="0" baseline="0" dirty="0" err="1" smtClean="0"/>
              <a:t>datapoints</a:t>
            </a:r>
            <a:r>
              <a:rPr lang="en-US" i="0" baseline="0" dirty="0" smtClean="0"/>
              <a:t>. This is not leveraging the full power of color in our visual-spatial cognition.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35</a:t>
            </a:fld>
            <a:endParaRPr lang="en-US"/>
          </a:p>
        </p:txBody>
      </p:sp>
    </p:spTree>
    <p:extLst>
      <p:ext uri="{BB962C8B-B14F-4D97-AF65-F5344CB8AC3E}">
        <p14:creationId xmlns:p14="http://schemas.microsoft.com/office/powerpoint/2010/main" val="1294834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simplified, of why color use is often misunderstood.</a:t>
            </a:r>
          </a:p>
          <a:p>
            <a:r>
              <a:rPr lang="en-US" baseline="0" dirty="0" smtClean="0"/>
              <a:t>This chart color codes different categories, but the spatial system here has already separated them. Redundant encoding on separation is not helpful.</a:t>
            </a:r>
          </a:p>
          <a:p>
            <a:r>
              <a:rPr lang="en-US" baseline="0" dirty="0" smtClean="0"/>
              <a:t>There are two ways to visualize this better, depending on what your point is.</a:t>
            </a:r>
          </a:p>
          <a:p>
            <a:r>
              <a:rPr lang="en-US" baseline="0" dirty="0" smtClean="0"/>
              <a:t>I will show you how to improve your data-to-ink ratio with this chart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36</a:t>
            </a:fld>
            <a:endParaRPr lang="en-US"/>
          </a:p>
        </p:txBody>
      </p:sp>
    </p:spTree>
    <p:extLst>
      <p:ext uri="{BB962C8B-B14F-4D97-AF65-F5344CB8AC3E}">
        <p14:creationId xmlns:p14="http://schemas.microsoft.com/office/powerpoint/2010/main" val="2897041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kind of color use I want to talk about is scale.</a:t>
            </a:r>
          </a:p>
          <a:p>
            <a:r>
              <a:rPr lang="en-US" dirty="0" smtClean="0"/>
              <a:t>Color encodes a dimension to data, and you can use it to show a dimension that is not spatially represented otherwise or to redundantly encode</a:t>
            </a:r>
            <a:r>
              <a:rPr lang="en-US" baseline="0" dirty="0" smtClean="0"/>
              <a:t> data that already exists.</a:t>
            </a:r>
          </a:p>
          <a:p>
            <a:r>
              <a:rPr lang="en-US" baseline="0" dirty="0" smtClean="0"/>
              <a:t>There is a key difference between adding a dimension to data (like with a 3d pie chart) and redundant encoding:</a:t>
            </a:r>
          </a:p>
          <a:p>
            <a:r>
              <a:rPr lang="en-US" baseline="0" dirty="0" smtClean="0"/>
              <a:t>Redundant encoding leverages a different part of your visual system to fast-track your understanding of the same dimension.</a:t>
            </a:r>
          </a:p>
          <a:p>
            <a:r>
              <a:rPr lang="en-US" baseline="0" dirty="0" smtClean="0"/>
              <a:t>Using length and width to describe one dimension is not helpful because it actually adds visual complexity to the same visual systems in our understanding</a:t>
            </a:r>
          </a:p>
          <a:p>
            <a:r>
              <a:rPr lang="en-US" baseline="0" dirty="0" smtClean="0"/>
              <a:t>But using length and color together? That is redundant encoding and it is sometimes helpful.</a:t>
            </a:r>
          </a:p>
          <a:p>
            <a:r>
              <a:rPr lang="en-US" baseline="0" dirty="0" smtClean="0"/>
              <a:t>This is just an example case, and it is not particularly useful because there are not very many data points.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a note, the background</a:t>
            </a:r>
            <a:r>
              <a:rPr lang="en-US" baseline="0" dirty="0" smtClean="0"/>
              <a:t> color is useless fluff so I removed it as well.</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37</a:t>
            </a:fld>
            <a:endParaRPr lang="en-US"/>
          </a:p>
        </p:txBody>
      </p:sp>
    </p:spTree>
    <p:extLst>
      <p:ext uri="{BB962C8B-B14F-4D97-AF65-F5344CB8AC3E}">
        <p14:creationId xmlns:p14="http://schemas.microsoft.com/office/powerpoint/2010/main" val="358948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that visualization</a:t>
            </a:r>
            <a:r>
              <a:rPr lang="en-US" baseline="0" dirty="0" smtClean="0"/>
              <a:t> is about reducing difficulty</a:t>
            </a:r>
          </a:p>
          <a:p>
            <a:r>
              <a:rPr lang="en-US" baseline="0" dirty="0" smtClean="0"/>
              <a:t>This is a form of communication that acknowledges a problem:</a:t>
            </a:r>
          </a:p>
          <a:p>
            <a:r>
              <a:rPr lang="en-US" baseline="0" dirty="0" smtClean="0"/>
              <a:t>Humans are bad at understanding data </a:t>
            </a:r>
          </a:p>
          <a:p>
            <a:r>
              <a:rPr lang="en-US" baseline="0" dirty="0" smtClean="0"/>
              <a:t>So we want our visualizations to decrease the effort it takes to understand something, this is the heart of the practice</a:t>
            </a:r>
          </a:p>
          <a:p>
            <a:r>
              <a:rPr lang="en-US" baseline="0" dirty="0" smtClean="0"/>
              <a:t>(warn them about </a:t>
            </a:r>
            <a:r>
              <a:rPr lang="en-US" baseline="0" smtClean="0"/>
              <a:t>incoming theory)</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4</a:t>
            </a:fld>
            <a:endParaRPr lang="en-US"/>
          </a:p>
        </p:txBody>
      </p:sp>
    </p:spTree>
    <p:extLst>
      <p:ext uri="{BB962C8B-B14F-4D97-AF65-F5344CB8AC3E}">
        <p14:creationId xmlns:p14="http://schemas.microsoft.com/office/powerpoint/2010/main" val="975084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e</a:t>
            </a:r>
            <a:r>
              <a:rPr lang="en-US" dirty="0" smtClean="0"/>
              <a:t>mphasis is the best kind of color use for this chart: you point the audience to something important visually by creating contrast: all the colors are the same except one thing. </a:t>
            </a:r>
          </a:p>
          <a:p>
            <a:r>
              <a:rPr lang="en-US" dirty="0" smtClean="0"/>
              <a:t>As</a:t>
            </a:r>
            <a:r>
              <a:rPr lang="en-US" baseline="0" dirty="0" smtClean="0"/>
              <a:t> a note, if you don’t need emphasis you shouldn’t use it. So if nothing is particularly important to emphasize in a chart: don’t do it.</a:t>
            </a:r>
          </a:p>
          <a:p>
            <a:endParaRPr lang="en-US" dirty="0" smtClean="0"/>
          </a:p>
          <a:p>
            <a:r>
              <a:rPr lang="en-US" dirty="0" smtClean="0"/>
              <a:t>And of course, as a note: if you are producing a chart for a poster or a publication,</a:t>
            </a:r>
            <a:r>
              <a:rPr lang="en-US" baseline="0" dirty="0" smtClean="0"/>
              <a:t> it’s not a bad idea to drop the chart into </a:t>
            </a:r>
            <a:r>
              <a:rPr lang="en-US" baseline="0" dirty="0" err="1" smtClean="0"/>
              <a:t>photoshop</a:t>
            </a:r>
            <a:r>
              <a:rPr lang="en-US" baseline="0" dirty="0" smtClean="0"/>
              <a:t> or illustrator to make some fine tuned edits of the visual elements (such as color, background choice, </a:t>
            </a:r>
            <a:r>
              <a:rPr lang="en-US" baseline="0" dirty="0" err="1" smtClean="0"/>
              <a:t>etc</a:t>
            </a:r>
            <a:r>
              <a:rPr lang="en-US" baseline="0" dirty="0" smtClean="0"/>
              <a:t>), especially if you are struggling with some part of your code.</a:t>
            </a:r>
          </a:p>
          <a:p>
            <a:endParaRPr lang="en-US" baseline="0" dirty="0" smtClean="0"/>
          </a:p>
          <a:p>
            <a:r>
              <a:rPr lang="en-US" baseline="0" dirty="0" smtClean="0"/>
              <a:t>As a note:</a:t>
            </a:r>
          </a:p>
          <a:p>
            <a:r>
              <a:rPr lang="en-US" baseline="0" dirty="0" smtClean="0"/>
              <a:t>This chart would look much better if it wasn’t a white background on a black background. A nice looking research poster doesn’t look like this (which appears to frame the entire figure in a stark contrast)</a:t>
            </a:r>
          </a:p>
          <a:p>
            <a:r>
              <a:rPr lang="en-US" baseline="0" dirty="0" smtClean="0"/>
              <a:t>But rather, even considering the context of your chart is important at times.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38</a:t>
            </a:fld>
            <a:endParaRPr lang="en-US"/>
          </a:p>
        </p:txBody>
      </p:sp>
    </p:spTree>
    <p:extLst>
      <p:ext uri="{BB962C8B-B14F-4D97-AF65-F5344CB8AC3E}">
        <p14:creationId xmlns:p14="http://schemas.microsoft.com/office/powerpoint/2010/main" val="1271307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form has a few nice touches and is certainly publication-quality:</a:t>
            </a:r>
          </a:p>
          <a:p>
            <a:r>
              <a:rPr lang="en-US" dirty="0" smtClean="0"/>
              <a:t>It</a:t>
            </a:r>
            <a:r>
              <a:rPr lang="en-US" baseline="0" dirty="0" smtClean="0"/>
              <a:t> abbreviates the y axis values and has a transparent background</a:t>
            </a:r>
          </a:p>
          <a:p>
            <a:r>
              <a:rPr lang="en-US" baseline="0" dirty="0" smtClean="0"/>
              <a:t>The foreground color is intentionally made to contrast nicely with the background color choice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39</a:t>
            </a:fld>
            <a:endParaRPr lang="en-US"/>
          </a:p>
        </p:txBody>
      </p:sp>
    </p:spTree>
    <p:extLst>
      <p:ext uri="{BB962C8B-B14F-4D97-AF65-F5344CB8AC3E}">
        <p14:creationId xmlns:p14="http://schemas.microsoft.com/office/powerpoint/2010/main" val="1569475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would</a:t>
            </a:r>
            <a:r>
              <a:rPr lang="en-US" baseline="0" dirty="0" smtClean="0"/>
              <a:t> look pretty awful on white paper, but looks great in the previous environment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40</a:t>
            </a:fld>
            <a:endParaRPr lang="en-US"/>
          </a:p>
        </p:txBody>
      </p:sp>
    </p:spTree>
    <p:extLst>
      <p:ext uri="{BB962C8B-B14F-4D97-AF65-F5344CB8AC3E}">
        <p14:creationId xmlns:p14="http://schemas.microsoft.com/office/powerpoint/2010/main" val="1883977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41</a:t>
            </a:fld>
            <a:endParaRPr lang="en-US"/>
          </a:p>
        </p:txBody>
      </p:sp>
    </p:spTree>
    <p:extLst>
      <p:ext uri="{BB962C8B-B14F-4D97-AF65-F5344CB8AC3E}">
        <p14:creationId xmlns:p14="http://schemas.microsoft.com/office/powerpoint/2010/main" val="1062659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42</a:t>
            </a:fld>
            <a:endParaRPr lang="en-US"/>
          </a:p>
        </p:txBody>
      </p:sp>
    </p:spTree>
    <p:extLst>
      <p:ext uri="{BB962C8B-B14F-4D97-AF65-F5344CB8AC3E}">
        <p14:creationId xmlns:p14="http://schemas.microsoft.com/office/powerpoint/2010/main" val="3306951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43</a:t>
            </a:fld>
            <a:endParaRPr lang="en-US"/>
          </a:p>
        </p:txBody>
      </p:sp>
    </p:spTree>
    <p:extLst>
      <p:ext uri="{BB962C8B-B14F-4D97-AF65-F5344CB8AC3E}">
        <p14:creationId xmlns:p14="http://schemas.microsoft.com/office/powerpoint/2010/main" val="3554352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Enough about the theory.</a:t>
            </a:r>
          </a:p>
          <a:p>
            <a:endParaRPr lang="en-US" dirty="0" smtClean="0"/>
          </a:p>
          <a:p>
            <a:r>
              <a:rPr lang="en-US" dirty="0" smtClean="0"/>
              <a:t>Here is a pair of scatterplots.</a:t>
            </a:r>
          </a:p>
          <a:p>
            <a:endParaRPr lang="en-US" dirty="0" smtClean="0"/>
          </a:p>
          <a:p>
            <a:r>
              <a:rPr lang="en-US" dirty="0" smtClean="0"/>
              <a:t>We want to compare the</a:t>
            </a:r>
            <a:r>
              <a:rPr lang="en-US" baseline="0" dirty="0" smtClean="0"/>
              <a:t> voting patterns of </a:t>
            </a:r>
            <a:r>
              <a:rPr lang="en-US" baseline="0" dirty="0" err="1" smtClean="0"/>
              <a:t>congresscritters</a:t>
            </a:r>
            <a:r>
              <a:rPr lang="en-US" baseline="0" dirty="0" smtClean="0"/>
              <a:t> back in congress 90 and then the most recent congress we have data for (congress 114).</a:t>
            </a:r>
            <a:endParaRPr lang="en-US" dirty="0" smtClean="0"/>
          </a:p>
          <a:p>
            <a:endParaRPr lang="en-US" dirty="0" smtClean="0"/>
          </a:p>
          <a:p>
            <a:r>
              <a:rPr lang="en-US" dirty="0" smtClean="0"/>
              <a:t>The visuals you see are defaults</a:t>
            </a:r>
            <a:r>
              <a:rPr lang="en-US" baseline="0" dirty="0" smtClean="0"/>
              <a:t> from excel. </a:t>
            </a:r>
          </a:p>
          <a:p>
            <a:endParaRPr lang="en-US" dirty="0" smtClean="0"/>
          </a:p>
          <a:p>
            <a:r>
              <a:rPr lang="en-US" dirty="0" smtClean="0"/>
              <a:t>If our</a:t>
            </a:r>
            <a:r>
              <a:rPr lang="en-US" baseline="0" dirty="0" smtClean="0"/>
              <a:t> goal is to compare these two graphs, w</a:t>
            </a:r>
            <a:r>
              <a:rPr lang="en-US" dirty="0" smtClean="0"/>
              <a:t>hat can we do to improve them?</a:t>
            </a:r>
          </a:p>
          <a:p>
            <a:r>
              <a:rPr lang="en-US" dirty="0" smtClean="0"/>
              <a:t>[Let audience interact, try to implement their changes as they give feedback]</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44</a:t>
            </a:fld>
            <a:endParaRPr lang="en-US"/>
          </a:p>
        </p:txBody>
      </p:sp>
    </p:spTree>
    <p:extLst>
      <p:ext uri="{BB962C8B-B14F-4D97-AF65-F5344CB8AC3E}">
        <p14:creationId xmlns:p14="http://schemas.microsoft.com/office/powerpoint/2010/main" val="1064294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final</a:t>
            </a:r>
            <a:r>
              <a:rPr lang="en-US" baseline="0" dirty="0" smtClean="0"/>
              <a:t> form that I came up with:</a:t>
            </a:r>
            <a:endParaRPr lang="en-US" dirty="0" smtClean="0"/>
          </a:p>
          <a:p>
            <a:r>
              <a:rPr lang="en-US" dirty="0" smtClean="0"/>
              <a:t>Increase</a:t>
            </a:r>
            <a:r>
              <a:rPr lang="en-US" baseline="0" dirty="0" smtClean="0"/>
              <a:t> transparency of gridlines</a:t>
            </a:r>
          </a:p>
          <a:p>
            <a:r>
              <a:rPr lang="en-US" baseline="0" dirty="0" smtClean="0"/>
              <a:t>Move axes out of chart</a:t>
            </a:r>
          </a:p>
          <a:p>
            <a:r>
              <a:rPr lang="en-US" baseline="0" dirty="0" smtClean="0"/>
              <a:t>Ensure that the scales are the same on either chart</a:t>
            </a:r>
          </a:p>
          <a:p>
            <a:r>
              <a:rPr lang="en-US" baseline="0" dirty="0" smtClean="0"/>
              <a:t>Reduce the number of gridline ticks</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46</a:t>
            </a:fld>
            <a:endParaRPr lang="en-US"/>
          </a:p>
        </p:txBody>
      </p:sp>
    </p:spTree>
    <p:extLst>
      <p:ext uri="{BB962C8B-B14F-4D97-AF65-F5344CB8AC3E}">
        <p14:creationId xmlns:p14="http://schemas.microsoft.com/office/powerpoint/2010/main" val="51093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p>
          <a:p>
            <a:r>
              <a:rPr lang="en-US" dirty="0" smtClean="0"/>
              <a:t>Who is the</a:t>
            </a:r>
            <a:r>
              <a:rPr lang="en-US" baseline="0" dirty="0" smtClean="0"/>
              <a:t> visual for?</a:t>
            </a:r>
          </a:p>
          <a:p>
            <a:r>
              <a:rPr lang="en-US" baseline="0" dirty="0" smtClean="0"/>
              <a:t>A research paper that will be read by peers?</a:t>
            </a:r>
          </a:p>
          <a:p>
            <a:r>
              <a:rPr lang="en-US" baseline="0" dirty="0" smtClean="0"/>
              <a:t>An internal report? </a:t>
            </a:r>
          </a:p>
          <a:p>
            <a:r>
              <a:rPr lang="en-US" baseline="0" dirty="0" smtClean="0"/>
              <a:t>A board meeting?</a:t>
            </a:r>
          </a:p>
          <a:p>
            <a:r>
              <a:rPr lang="en-US" baseline="0" smtClean="0"/>
              <a:t>A sales pitch?</a:t>
            </a:r>
            <a:endParaRPr lang="en-US" baseline="0" dirty="0" smtClean="0"/>
          </a:p>
          <a:p>
            <a:r>
              <a:rPr lang="en-US" baseline="0" dirty="0" smtClean="0"/>
              <a:t>The cover of a magazine?</a:t>
            </a:r>
          </a:p>
          <a:p>
            <a:r>
              <a:rPr lang="en-US" baseline="0" dirty="0" smtClean="0"/>
              <a:t>A website?</a:t>
            </a:r>
          </a:p>
          <a:p>
            <a:r>
              <a:rPr lang="en-US" baseline="0" dirty="0" smtClean="0"/>
              <a:t>The general public?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5</a:t>
            </a:fld>
            <a:endParaRPr lang="en-US"/>
          </a:p>
        </p:txBody>
      </p:sp>
    </p:spTree>
    <p:extLst>
      <p:ext uri="{BB962C8B-B14F-4D97-AF65-F5344CB8AC3E}">
        <p14:creationId xmlns:p14="http://schemas.microsoft.com/office/powerpoint/2010/main" val="281165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ha(s/d) a lot of explaining</a:t>
            </a:r>
            <a:r>
              <a:rPr lang="en-US" baseline="0" dirty="0" smtClean="0"/>
              <a:t> to do!</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6</a:t>
            </a:fld>
            <a:endParaRPr lang="en-US"/>
          </a:p>
        </p:txBody>
      </p:sp>
    </p:spTree>
    <p:extLst>
      <p:ext uri="{BB962C8B-B14F-4D97-AF65-F5344CB8AC3E}">
        <p14:creationId xmlns:p14="http://schemas.microsoft.com/office/powerpoint/2010/main" val="333429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colormap</a:t>
            </a:r>
            <a:r>
              <a:rPr lang="en-US" dirty="0" smtClean="0"/>
              <a:t> is terrible…</a:t>
            </a:r>
          </a:p>
          <a:p>
            <a:r>
              <a:rPr lang="en-US" dirty="0" smtClean="0"/>
              <a:t>But if we used</a:t>
            </a:r>
            <a:r>
              <a:rPr lang="en-US" baseline="0" dirty="0" smtClean="0"/>
              <a:t> something else, the world would end</a:t>
            </a:r>
          </a:p>
          <a:p>
            <a:endParaRPr lang="en-US" baseline="0" dirty="0" smtClean="0"/>
          </a:p>
          <a:p>
            <a:r>
              <a:rPr lang="en-US" baseline="0" dirty="0" smtClean="0"/>
              <a:t>Conventions: Practices</a:t>
            </a:r>
          </a:p>
          <a:p>
            <a:r>
              <a:rPr lang="en-US" baseline="0" dirty="0" smtClean="0"/>
              <a:t>Semantics: symbols or shapes that </a:t>
            </a:r>
            <a:r>
              <a:rPr lang="en-US" i="1" baseline="0" dirty="0" smtClean="0"/>
              <a:t>mean</a:t>
            </a:r>
            <a:r>
              <a:rPr lang="en-US" i="0" baseline="0" dirty="0" smtClean="0"/>
              <a:t> something to your domain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8</a:t>
            </a:fld>
            <a:endParaRPr lang="en-US"/>
          </a:p>
        </p:txBody>
      </p:sp>
    </p:spTree>
    <p:extLst>
      <p:ext uri="{BB962C8B-B14F-4D97-AF65-F5344CB8AC3E}">
        <p14:creationId xmlns:p14="http://schemas.microsoft.com/office/powerpoint/2010/main" val="832603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Explanation and presentation</a:t>
            </a:r>
          </a:p>
          <a:p>
            <a:r>
              <a:rPr lang="en-US" dirty="0" smtClean="0"/>
              <a:t>Research</a:t>
            </a:r>
            <a:r>
              <a:rPr lang="en-US" baseline="0" dirty="0" smtClean="0"/>
              <a:t> vs Public is important here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10</a:t>
            </a:fld>
            <a:endParaRPr lang="en-US"/>
          </a:p>
        </p:txBody>
      </p:sp>
    </p:spTree>
    <p:extLst>
      <p:ext uri="{BB962C8B-B14F-4D97-AF65-F5344CB8AC3E}">
        <p14:creationId xmlns:p14="http://schemas.microsoft.com/office/powerpoint/2010/main" val="3851690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Exploration</a:t>
            </a:r>
          </a:p>
          <a:p>
            <a:r>
              <a:rPr lang="en-US" dirty="0" smtClean="0"/>
              <a:t>How good it looks isn’t very important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11</a:t>
            </a:fld>
            <a:endParaRPr lang="en-US"/>
          </a:p>
        </p:txBody>
      </p:sp>
    </p:spTree>
    <p:extLst>
      <p:ext uri="{BB962C8B-B14F-4D97-AF65-F5344CB8AC3E}">
        <p14:creationId xmlns:p14="http://schemas.microsoft.com/office/powerpoint/2010/main" val="1291134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Knowledge-production</a:t>
            </a:r>
          </a:p>
          <a:p>
            <a:r>
              <a:rPr lang="en-US" dirty="0" smtClean="0"/>
              <a:t>The interaction and visual response actually</a:t>
            </a:r>
            <a:r>
              <a:rPr lang="en-US" baseline="0" dirty="0" smtClean="0"/>
              <a:t> creates knowledge </a:t>
            </a:r>
            <a:r>
              <a:rPr lang="en-US" i="1" baseline="0" dirty="0" smtClean="0"/>
              <a:t>for </a:t>
            </a:r>
            <a:r>
              <a:rPr lang="en-US" i="0" baseline="0" dirty="0" smtClean="0"/>
              <a:t>the user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12</a:t>
            </a:fld>
            <a:endParaRPr lang="en-US"/>
          </a:p>
        </p:txBody>
      </p:sp>
    </p:spTree>
    <p:extLst>
      <p:ext uri="{BB962C8B-B14F-4D97-AF65-F5344CB8AC3E}">
        <p14:creationId xmlns:p14="http://schemas.microsoft.com/office/powerpoint/2010/main" val="670718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38777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10997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4E4A47"/>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696411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80581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414BA2-EEDC-439D-B1C5-7F8CBCEF2965}"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341485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414BA2-EEDC-439D-B1C5-7F8CBCEF2965}"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99645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414BA2-EEDC-439D-B1C5-7F8CBCEF2965}" type="datetimeFigureOut">
              <a:rPr lang="en-US" smtClean="0"/>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56458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414BA2-EEDC-439D-B1C5-7F8CBCEF2965}" type="datetimeFigureOut">
              <a:rPr lang="en-US" smtClean="0"/>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01627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4E4A47"/>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14BA2-EEDC-439D-B1C5-7F8CBCEF2965}" type="datetimeFigureOut">
              <a:rPr lang="en-US" smtClean="0"/>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4772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2036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120390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A4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14BA2-EEDC-439D-B1C5-7F8CBCEF2965}" type="datetimeFigureOut">
              <a:rPr lang="en-US" smtClean="0"/>
              <a:t>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9DA9B-E343-4F30-929A-C686CAC56935}" type="slidenum">
              <a:rPr lang="en-US" smtClean="0"/>
              <a:t>‹#›</a:t>
            </a:fld>
            <a:endParaRPr lang="en-US"/>
          </a:p>
        </p:txBody>
      </p:sp>
    </p:spTree>
    <p:extLst>
      <p:ext uri="{BB962C8B-B14F-4D97-AF65-F5344CB8AC3E}">
        <p14:creationId xmlns:p14="http://schemas.microsoft.com/office/powerpoint/2010/main" val="42057239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7487"/>
            <a:ext cx="9144000" cy="2387600"/>
          </a:xfrm>
        </p:spPr>
        <p:txBody>
          <a:bodyPr>
            <a:normAutofit fontScale="90000"/>
          </a:bodyPr>
          <a:lstStyle/>
          <a:p>
            <a:r>
              <a:rPr lang="en-US" sz="4900" dirty="0" smtClean="0"/>
              <a:t>Intro to</a:t>
            </a:r>
            <a:r>
              <a:rPr lang="en-US" dirty="0" smtClean="0"/>
              <a:t/>
            </a:r>
            <a:br>
              <a:rPr lang="en-US" dirty="0" smtClean="0"/>
            </a:br>
            <a:r>
              <a:rPr lang="en-US" dirty="0" smtClean="0"/>
              <a:t>Visualization:</a:t>
            </a:r>
            <a:r>
              <a:rPr lang="en-US" dirty="0"/>
              <a:t/>
            </a:r>
            <a:br>
              <a:rPr lang="en-US" dirty="0"/>
            </a:br>
            <a:endParaRPr lang="en-US" dirty="0"/>
          </a:p>
        </p:txBody>
      </p:sp>
      <p:sp>
        <p:nvSpPr>
          <p:cNvPr id="3" name="Subtitle 2"/>
          <p:cNvSpPr>
            <a:spLocks noGrp="1"/>
          </p:cNvSpPr>
          <p:nvPr>
            <p:ph type="subTitle" idx="1"/>
          </p:nvPr>
        </p:nvSpPr>
        <p:spPr>
          <a:xfrm>
            <a:off x="1524000" y="3320566"/>
            <a:ext cx="9144000" cy="1655762"/>
          </a:xfrm>
        </p:spPr>
        <p:txBody>
          <a:bodyPr>
            <a:normAutofit lnSpcReduction="10000"/>
          </a:bodyPr>
          <a:lstStyle/>
          <a:p>
            <a:r>
              <a:rPr lang="en-US" dirty="0" smtClean="0"/>
              <a:t>or:</a:t>
            </a:r>
          </a:p>
          <a:p>
            <a:r>
              <a:rPr lang="en-US" dirty="0" smtClean="0"/>
              <a:t>“How to avoid making bad charts and graphs”</a:t>
            </a:r>
          </a:p>
          <a:p>
            <a:r>
              <a:rPr lang="en-US" i="1" dirty="0" smtClean="0"/>
              <a:t>Frank Elavsky, Data Visualization Specialist</a:t>
            </a:r>
          </a:p>
          <a:p>
            <a:r>
              <a:rPr lang="en-US" i="1" dirty="0" smtClean="0"/>
              <a:t>Research Computing, Northwestern University</a:t>
            </a:r>
            <a:endParaRPr lang="en-US" i="1" dirty="0"/>
          </a:p>
        </p:txBody>
      </p:sp>
    </p:spTree>
    <p:extLst>
      <p:ext uri="{BB962C8B-B14F-4D97-AF65-F5344CB8AC3E}">
        <p14:creationId xmlns:p14="http://schemas.microsoft.com/office/powerpoint/2010/main" val="211114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0947" y="173556"/>
            <a:ext cx="8216309" cy="6142371"/>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Brain response predicts movie sales</a:t>
            </a:r>
            <a:r>
              <a:rPr lang="en-US" sz="1400" dirty="0"/>
              <a:t>. https://insight.kellogg.northwestern.edu/article/neuroscience-can-predict-movie-sales</a:t>
            </a:r>
          </a:p>
        </p:txBody>
      </p:sp>
    </p:spTree>
    <p:extLst>
      <p:ext uri="{BB962C8B-B14F-4D97-AF65-F5344CB8AC3E}">
        <p14:creationId xmlns:p14="http://schemas.microsoft.com/office/powerpoint/2010/main" val="3956333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32" y="365125"/>
            <a:ext cx="6482936" cy="5641098"/>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Internal analysis of games played. </a:t>
            </a:r>
            <a:r>
              <a:rPr lang="en-US" sz="1400" i="1" dirty="0" smtClean="0"/>
              <a:t>This slide is the source.</a:t>
            </a:r>
            <a:endParaRPr lang="en-US" sz="1400" dirty="0"/>
          </a:p>
        </p:txBody>
      </p:sp>
    </p:spTree>
    <p:extLst>
      <p:ext uri="{BB962C8B-B14F-4D97-AF65-F5344CB8AC3E}">
        <p14:creationId xmlns:p14="http://schemas.microsoft.com/office/powerpoint/2010/main" val="97238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005" y="103428"/>
            <a:ext cx="4605990" cy="6191046"/>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“Is it Better to Rent or </a:t>
            </a:r>
            <a:r>
              <a:rPr lang="en-US" sz="1400" dirty="0"/>
              <a:t>Buy?” https://www.nytimes.com/interactive/2014/upshot/buy-rent-calculator.html</a:t>
            </a:r>
          </a:p>
        </p:txBody>
      </p:sp>
    </p:spTree>
    <p:extLst>
      <p:ext uri="{BB962C8B-B14F-4D97-AF65-F5344CB8AC3E}">
        <p14:creationId xmlns:p14="http://schemas.microsoft.com/office/powerpoint/2010/main" val="3869008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Context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0181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6147" y="195004"/>
            <a:ext cx="8879705" cy="5723248"/>
          </a:xfr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Lung </a:t>
            </a:r>
            <a:r>
              <a:rPr lang="en-US" sz="1400" dirty="0"/>
              <a:t>Cancer Epidemiology. http://cebp.aacrjournals.org/content/18/12/3349</a:t>
            </a:r>
          </a:p>
        </p:txBody>
      </p:sp>
    </p:spTree>
    <p:extLst>
      <p:ext uri="{BB962C8B-B14F-4D97-AF65-F5344CB8AC3E}">
        <p14:creationId xmlns:p14="http://schemas.microsoft.com/office/powerpoint/2010/main" val="959277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663" y="72655"/>
            <a:ext cx="6360928" cy="6360928"/>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Public support for vouchers</a:t>
            </a:r>
            <a:r>
              <a:rPr lang="en-US" sz="1400" dirty="0"/>
              <a:t>. http://andrewgelman.com/2009/07/15/hard_sell_for_b/</a:t>
            </a:r>
          </a:p>
        </p:txBody>
      </p:sp>
    </p:spTree>
    <p:extLst>
      <p:ext uri="{BB962C8B-B14F-4D97-AF65-F5344CB8AC3E}">
        <p14:creationId xmlns:p14="http://schemas.microsoft.com/office/powerpoint/2010/main" val="126900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14918" y="103465"/>
            <a:ext cx="10162164" cy="6205955"/>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Masses of Dead Stars</a:t>
            </a:r>
            <a:r>
              <a:rPr lang="en-US" sz="1400" dirty="0"/>
              <a:t>. https://media.ligo.northwestern.edu/gallery/mass-plot</a:t>
            </a:r>
          </a:p>
        </p:txBody>
      </p:sp>
    </p:spTree>
    <p:extLst>
      <p:ext uri="{BB962C8B-B14F-4D97-AF65-F5344CB8AC3E}">
        <p14:creationId xmlns:p14="http://schemas.microsoft.com/office/powerpoint/2010/main" val="201335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476638722"/>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4295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277835445"/>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736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3392601872"/>
              </p:ext>
            </p:extLst>
          </p:nvPr>
        </p:nvGraphicFramePr>
        <p:xfrm>
          <a:off x="980768" y="359861"/>
          <a:ext cx="10220632" cy="61323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449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Follow along:</a:t>
            </a:r>
            <a:endParaRPr lang="en-US" dirty="0"/>
          </a:p>
        </p:txBody>
      </p:sp>
      <p:sp>
        <p:nvSpPr>
          <p:cNvPr id="7" name="Subtitle 6"/>
          <p:cNvSpPr>
            <a:spLocks noGrp="1"/>
          </p:cNvSpPr>
          <p:nvPr>
            <p:ph type="subTitle" idx="1"/>
          </p:nvPr>
        </p:nvSpPr>
        <p:spPr/>
        <p:txBody>
          <a:bodyPr/>
          <a:lstStyle/>
          <a:p>
            <a:r>
              <a:rPr lang="en-US" dirty="0" smtClean="0"/>
              <a:t>Get the repo here:</a:t>
            </a:r>
          </a:p>
          <a:p>
            <a:r>
              <a:rPr lang="en-US" b="1" dirty="0" smtClean="0"/>
              <a:t>github.com/</a:t>
            </a:r>
            <a:r>
              <a:rPr lang="en-US" b="1" dirty="0" err="1" smtClean="0"/>
              <a:t>nuitrcs</a:t>
            </a:r>
            <a:r>
              <a:rPr lang="en-US" b="1" dirty="0" smtClean="0"/>
              <a:t>/</a:t>
            </a:r>
            <a:r>
              <a:rPr lang="en-US" b="1" dirty="0" err="1" smtClean="0"/>
              <a:t>intro_to_viz_workshop</a:t>
            </a:r>
            <a:endParaRPr lang="en-US" b="1" dirty="0"/>
          </a:p>
        </p:txBody>
      </p:sp>
    </p:spTree>
    <p:extLst>
      <p:ext uri="{BB962C8B-B14F-4D97-AF65-F5344CB8AC3E}">
        <p14:creationId xmlns:p14="http://schemas.microsoft.com/office/powerpoint/2010/main" val="2208592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398252832"/>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43111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907543330"/>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9255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76847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5788"/>
          <a:stretch/>
        </p:blipFill>
        <p:spPr>
          <a:xfrm>
            <a:off x="5018812" y="1288472"/>
            <a:ext cx="7065815" cy="4218709"/>
          </a:xfrm>
          <a:prstGeom prst="rect">
            <a:avLst/>
          </a:prstGeom>
        </p:spPr>
      </p:pic>
      <p:graphicFrame>
        <p:nvGraphicFramePr>
          <p:cNvPr id="4" name="Chart 3"/>
          <p:cNvGraphicFramePr>
            <a:graphicFrameLocks/>
          </p:cNvGraphicFramePr>
          <p:nvPr>
            <p:extLst>
              <p:ext uri="{D42A27DB-BD31-4B8C-83A1-F6EECF244321}">
                <p14:modId xmlns:p14="http://schemas.microsoft.com/office/powerpoint/2010/main" val="3555580286"/>
              </p:ext>
            </p:extLst>
          </p:nvPr>
        </p:nvGraphicFramePr>
        <p:xfrm>
          <a:off x="-459797" y="1288472"/>
          <a:ext cx="6434570" cy="39974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669741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19" y="38776"/>
            <a:ext cx="10515600" cy="1325563"/>
          </a:xfrm>
        </p:spPr>
        <p:txBody>
          <a:bodyPr/>
          <a:lstStyle/>
          <a:p>
            <a:r>
              <a:rPr lang="en-US" dirty="0" smtClean="0"/>
              <a:t>Big Picture (review):</a:t>
            </a:r>
            <a:endParaRPr lang="en-US" dirty="0"/>
          </a:p>
        </p:txBody>
      </p:sp>
      <p:sp>
        <p:nvSpPr>
          <p:cNvPr id="3" name="Content Placeholder 2"/>
          <p:cNvSpPr>
            <a:spLocks noGrp="1"/>
          </p:cNvSpPr>
          <p:nvPr>
            <p:ph idx="1"/>
          </p:nvPr>
        </p:nvSpPr>
        <p:spPr>
          <a:xfrm>
            <a:off x="412519" y="4632805"/>
            <a:ext cx="11366962" cy="2092106"/>
          </a:xfrm>
        </p:spPr>
        <p:txBody>
          <a:bodyPr>
            <a:normAutofit/>
          </a:bodyPr>
          <a:lstStyle/>
          <a:p>
            <a:r>
              <a:rPr lang="en-US" b="1" dirty="0" smtClean="0"/>
              <a:t>Think Spatially: </a:t>
            </a:r>
            <a:r>
              <a:rPr lang="en-US" dirty="0" smtClean="0">
                <a:solidFill>
                  <a:schemeClr val="tx1">
                    <a:lumMod val="85000"/>
                  </a:schemeClr>
                </a:solidFill>
              </a:rPr>
              <a:t>“What are the dimensions already in the data?”</a:t>
            </a:r>
          </a:p>
          <a:p>
            <a:r>
              <a:rPr lang="en-US" b="1" dirty="0" smtClean="0"/>
              <a:t>Ensure Visual Quality</a:t>
            </a:r>
            <a:r>
              <a:rPr lang="en-US" dirty="0" smtClean="0"/>
              <a:t>: </a:t>
            </a:r>
            <a:r>
              <a:rPr lang="en-US" dirty="0" smtClean="0">
                <a:solidFill>
                  <a:schemeClr val="tx1">
                    <a:lumMod val="85000"/>
                  </a:schemeClr>
                </a:solidFill>
              </a:rPr>
              <a:t>“Is this geometry telling the truth?”</a:t>
            </a:r>
          </a:p>
          <a:p>
            <a:r>
              <a:rPr lang="en-US" b="1" dirty="0"/>
              <a:t>Improve Data-to-Ink Ratio</a:t>
            </a:r>
            <a:r>
              <a:rPr lang="en-US" dirty="0"/>
              <a:t>:</a:t>
            </a:r>
            <a:r>
              <a:rPr lang="en-US" dirty="0">
                <a:solidFill>
                  <a:schemeClr val="tx1">
                    <a:lumMod val="75000"/>
                  </a:schemeClr>
                </a:solidFill>
              </a:rPr>
              <a:t> </a:t>
            </a:r>
            <a:r>
              <a:rPr lang="en-US" dirty="0" smtClean="0">
                <a:solidFill>
                  <a:schemeClr val="tx1">
                    <a:lumMod val="85000"/>
                  </a:schemeClr>
                </a:solidFill>
              </a:rPr>
              <a:t>“Is </a:t>
            </a:r>
            <a:r>
              <a:rPr lang="en-US" dirty="0">
                <a:solidFill>
                  <a:schemeClr val="tx1">
                    <a:lumMod val="85000"/>
                  </a:schemeClr>
                </a:solidFill>
              </a:rPr>
              <a:t>this [shape, color, layout] necessary</a:t>
            </a:r>
            <a:r>
              <a:rPr lang="en-US" dirty="0" smtClean="0">
                <a:solidFill>
                  <a:schemeClr val="tx1">
                    <a:lumMod val="85000"/>
                  </a:schemeClr>
                </a:solidFill>
              </a:rPr>
              <a:t>?”</a:t>
            </a:r>
          </a:p>
        </p:txBody>
      </p:sp>
      <p:sp>
        <p:nvSpPr>
          <p:cNvPr id="5" name="Content Placeholder 2"/>
          <p:cNvSpPr txBox="1">
            <a:spLocks/>
          </p:cNvSpPr>
          <p:nvPr/>
        </p:nvSpPr>
        <p:spPr>
          <a:xfrm>
            <a:off x="412519" y="1123644"/>
            <a:ext cx="11366962" cy="2092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Audience: </a:t>
            </a:r>
            <a:r>
              <a:rPr lang="en-US" dirty="0" smtClean="0">
                <a:solidFill>
                  <a:schemeClr val="tx1">
                    <a:lumMod val="85000"/>
                  </a:schemeClr>
                </a:solidFill>
              </a:rPr>
              <a:t>“Who is this for? What conventions/semantics should I follow or avoid?”</a:t>
            </a:r>
          </a:p>
          <a:p>
            <a:r>
              <a:rPr lang="en-US" b="1" dirty="0" smtClean="0"/>
              <a:t>Purpose</a:t>
            </a:r>
            <a:r>
              <a:rPr lang="en-US" dirty="0" smtClean="0"/>
              <a:t>: </a:t>
            </a:r>
            <a:r>
              <a:rPr lang="en-US" dirty="0" smtClean="0">
                <a:solidFill>
                  <a:schemeClr val="tx1">
                    <a:lumMod val="85000"/>
                  </a:schemeClr>
                </a:solidFill>
              </a:rPr>
              <a:t>“Am I exploring, explaining, or something else?”</a:t>
            </a:r>
          </a:p>
          <a:p>
            <a:r>
              <a:rPr lang="en-US" b="1" dirty="0" smtClean="0"/>
              <a:t>Context</a:t>
            </a:r>
            <a:r>
              <a:rPr lang="en-US" dirty="0" smtClean="0"/>
              <a:t>:</a:t>
            </a:r>
            <a:r>
              <a:rPr lang="en-US" dirty="0" smtClean="0">
                <a:solidFill>
                  <a:schemeClr val="tx1">
                    <a:lumMod val="75000"/>
                  </a:schemeClr>
                </a:solidFill>
              </a:rPr>
              <a:t> </a:t>
            </a:r>
            <a:r>
              <a:rPr lang="en-US" dirty="0" smtClean="0">
                <a:solidFill>
                  <a:schemeClr val="tx1">
                    <a:lumMod val="85000"/>
                  </a:schemeClr>
                </a:solidFill>
              </a:rPr>
              <a:t>“How ambitious should my visual(s) be?”</a:t>
            </a:r>
          </a:p>
        </p:txBody>
      </p:sp>
      <p:sp>
        <p:nvSpPr>
          <p:cNvPr id="6" name="Title 1"/>
          <p:cNvSpPr txBox="1">
            <a:spLocks/>
          </p:cNvSpPr>
          <p:nvPr/>
        </p:nvSpPr>
        <p:spPr>
          <a:xfrm>
            <a:off x="412519" y="3552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Details (next):</a:t>
            </a:r>
            <a:endParaRPr lang="en-US" dirty="0"/>
          </a:p>
        </p:txBody>
      </p:sp>
    </p:spTree>
    <p:extLst>
      <p:ext uri="{BB962C8B-B14F-4D97-AF65-F5344CB8AC3E}">
        <p14:creationId xmlns:p14="http://schemas.microsoft.com/office/powerpoint/2010/main" val="1284752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78465" y="1122363"/>
            <a:ext cx="11376837" cy="2387600"/>
          </a:xfrm>
        </p:spPr>
        <p:txBody>
          <a:bodyPr>
            <a:normAutofit/>
          </a:bodyPr>
          <a:lstStyle/>
          <a:p>
            <a:r>
              <a:rPr lang="en-US" sz="4800" i="1" dirty="0" smtClean="0"/>
              <a:t>Think Spatially:</a:t>
            </a:r>
            <a:r>
              <a:rPr lang="en-US" sz="4800" dirty="0" smtClean="0"/>
              <a:t/>
            </a:r>
            <a:br>
              <a:rPr lang="en-US" sz="4800" dirty="0" smtClean="0"/>
            </a:br>
            <a:r>
              <a:rPr lang="en-US" sz="4800" dirty="0" smtClean="0"/>
              <a:t>What are the dimensions in the data?</a:t>
            </a:r>
            <a:endParaRPr lang="en-US" sz="4800" dirty="0"/>
          </a:p>
        </p:txBody>
      </p:sp>
    </p:spTree>
    <p:extLst>
      <p:ext uri="{BB962C8B-B14F-4D97-AF65-F5344CB8AC3E}">
        <p14:creationId xmlns:p14="http://schemas.microsoft.com/office/powerpoint/2010/main" val="2665312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smashingmagazine.com/wp-content/uploads/2010/04/state-suic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98" y="446679"/>
            <a:ext cx="8896004" cy="49965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1" y="5870300"/>
            <a:ext cx="10292317" cy="307777"/>
          </a:xfrm>
          <a:prstGeom prst="rect">
            <a:avLst/>
          </a:prstGeom>
        </p:spPr>
        <p:txBody>
          <a:bodyPr wrap="square">
            <a:spAutoFit/>
          </a:bodyPr>
          <a:lstStyle/>
          <a:p>
            <a:pPr algn="ctr"/>
            <a:r>
              <a:rPr lang="en-US" sz="1400" dirty="0">
                <a:solidFill>
                  <a:schemeClr val="tx1">
                    <a:lumMod val="85000"/>
                  </a:schemeClr>
                </a:solidFill>
              </a:rPr>
              <a:t>https://forums.somethingawful.com/showthread.php?threadid=3232647</a:t>
            </a:r>
            <a:endParaRPr lang="en-US" sz="1400" dirty="0"/>
          </a:p>
        </p:txBody>
      </p:sp>
    </p:spTree>
    <p:extLst>
      <p:ext uri="{BB962C8B-B14F-4D97-AF65-F5344CB8AC3E}">
        <p14:creationId xmlns:p14="http://schemas.microsoft.com/office/powerpoint/2010/main" val="3310806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175" y="220951"/>
            <a:ext cx="7737648" cy="58032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0" y="6210542"/>
            <a:ext cx="10292317" cy="307777"/>
          </a:xfrm>
          <a:prstGeom prst="rect">
            <a:avLst/>
          </a:prstGeom>
        </p:spPr>
        <p:txBody>
          <a:bodyPr wrap="square">
            <a:spAutoFit/>
          </a:bodyPr>
          <a:lstStyle/>
          <a:p>
            <a:pPr algn="ctr"/>
            <a:r>
              <a:rPr lang="en-US" sz="1400" dirty="0" smtClean="0">
                <a:solidFill>
                  <a:schemeClr val="tx1">
                    <a:lumMod val="85000"/>
                  </a:schemeClr>
                </a:solidFill>
              </a:rPr>
              <a:t>Originally from Fox News, cited at Media Matters</a:t>
            </a:r>
            <a:endParaRPr lang="en-US" sz="1400" dirty="0"/>
          </a:p>
        </p:txBody>
      </p:sp>
    </p:spTree>
    <p:extLst>
      <p:ext uri="{BB962C8B-B14F-4D97-AF65-F5344CB8AC3E}">
        <p14:creationId xmlns:p14="http://schemas.microsoft.com/office/powerpoint/2010/main" val="4186810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3" y="533067"/>
            <a:ext cx="11720194" cy="50847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607794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51321" y="-1912421"/>
            <a:ext cx="11720194" cy="5084763"/>
          </a:xfrm>
          <a:prstGeom prst="rect">
            <a:avLst/>
          </a:prstGeom>
          <a:noFill/>
          <a:scene3d>
            <a:camera prst="orthographicFront">
              <a:rot lat="21599969" lon="10799999" rev="10799999"/>
            </a:camera>
            <a:lightRig rig="threePt" dir="t"/>
          </a:scene3d>
          <a:extLst>
            <a:ext uri="{909E8E84-426E-40DD-AFC4-6F175D3DCCD1}">
              <a14:hiddenFill xmlns:a14="http://schemas.microsoft.com/office/drawing/2010/main">
                <a:solidFill>
                  <a:srgbClr val="FFFFFF"/>
                </a:solidFill>
              </a14:hiddenFill>
            </a:ext>
          </a:extLst>
        </p:spPr>
      </p:pic>
      <p:pic>
        <p:nvPicPr>
          <p:cNvPr id="5"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564586" y="-1912421"/>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74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is a Chainsaw</a:t>
            </a:r>
            <a:endParaRPr lang="en-US" dirty="0"/>
          </a:p>
        </p:txBody>
      </p:sp>
      <p:sp>
        <p:nvSpPr>
          <p:cNvPr id="5" name="Subtitle 4"/>
          <p:cNvSpPr>
            <a:spLocks noGrp="1"/>
          </p:cNvSpPr>
          <p:nvPr>
            <p:ph type="subTitle" idx="1"/>
          </p:nvPr>
        </p:nvSpPr>
        <p:spPr/>
        <p:txBody>
          <a:bodyPr/>
          <a:lstStyle/>
          <a:p>
            <a:r>
              <a:rPr lang="en-US" dirty="0" smtClean="0"/>
              <a:t>Use wisely.</a:t>
            </a:r>
            <a:endParaRPr lang="en-US" dirty="0"/>
          </a:p>
        </p:txBody>
      </p:sp>
    </p:spTree>
    <p:extLst>
      <p:ext uri="{BB962C8B-B14F-4D97-AF65-F5344CB8AC3E}">
        <p14:creationId xmlns:p14="http://schemas.microsoft.com/office/powerpoint/2010/main" val="1752162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1404937"/>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03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400" i="1" dirty="0" smtClean="0"/>
              <a:t>Ensure Visual Quality: </a:t>
            </a:r>
            <a:r>
              <a:rPr lang="en-US" sz="4400" dirty="0" smtClean="0"/>
              <a:t/>
            </a:r>
            <a:br>
              <a:rPr lang="en-US" sz="4400" dirty="0" smtClean="0"/>
            </a:br>
            <a:r>
              <a:rPr lang="en-US" sz="4400" dirty="0" smtClean="0"/>
              <a:t>Is this geometry telling the truth?</a:t>
            </a:r>
            <a:endParaRPr lang="en-US" sz="4400" dirty="0"/>
          </a:p>
        </p:txBody>
      </p:sp>
    </p:spTree>
    <p:extLst>
      <p:ext uri="{BB962C8B-B14F-4D97-AF65-F5344CB8AC3E}">
        <p14:creationId xmlns:p14="http://schemas.microsoft.com/office/powerpoint/2010/main" val="1623210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loudfront.mediamatters.org/static/images/item/fnc-an-20111212-unem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8" y="1818784"/>
            <a:ext cx="561975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61572"/>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05241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90" y="365125"/>
            <a:ext cx="8209419" cy="54480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206775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000" dirty="0" smtClean="0"/>
              <a:t>Improve Data-to-Ink Ratio:</a:t>
            </a:r>
            <a:br>
              <a:rPr lang="en-US" sz="4000" dirty="0" smtClean="0"/>
            </a:br>
            <a:r>
              <a:rPr lang="en-US" sz="4000" dirty="0" smtClean="0"/>
              <a:t>Does this [thing] contain real data?</a:t>
            </a:r>
            <a:endParaRPr lang="en-US" sz="4000" dirty="0"/>
          </a:p>
        </p:txBody>
      </p:sp>
    </p:spTree>
    <p:extLst>
      <p:ext uri="{BB962C8B-B14F-4D97-AF65-F5344CB8AC3E}">
        <p14:creationId xmlns:p14="http://schemas.microsoft.com/office/powerpoint/2010/main" val="36839529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197" y="802409"/>
            <a:ext cx="8301606" cy="4968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2688" y="6090642"/>
            <a:ext cx="4286623" cy="317844"/>
          </a:xfrm>
          <a:prstGeom prst="rect">
            <a:avLst/>
          </a:prstGeom>
        </p:spPr>
        <p:txBody>
          <a:bodyPr wrap="none">
            <a:spAutoFit/>
          </a:bodyPr>
          <a:lstStyle/>
          <a:p>
            <a:pPr algn="ctr">
              <a:lnSpc>
                <a:spcPct val="110000"/>
              </a:lnSpc>
            </a:pPr>
            <a:r>
              <a:rPr lang="en-US" sz="1400" dirty="0">
                <a:solidFill>
                  <a:schemeClr val="tx1">
                    <a:lumMod val="85000"/>
                  </a:schemeClr>
                </a:solidFill>
              </a:rPr>
              <a:t>http://www.theusrus.de/blog/yet-another-pie-chart/</a:t>
            </a:r>
          </a:p>
        </p:txBody>
      </p:sp>
    </p:spTree>
    <p:extLst>
      <p:ext uri="{BB962C8B-B14F-4D97-AF65-F5344CB8AC3E}">
        <p14:creationId xmlns:p14="http://schemas.microsoft.com/office/powerpoint/2010/main" val="241512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analyticsstore.ie/wp-content/uploads/2016/12/Cha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648" y="89048"/>
            <a:ext cx="9334500" cy="62404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25648" y="6403959"/>
            <a:ext cx="9334500" cy="329321"/>
          </a:xfrm>
          <a:prstGeom prst="rect">
            <a:avLst/>
          </a:prstGeom>
        </p:spPr>
        <p:txBody>
          <a:bodyPr wrap="square">
            <a:spAutoFit/>
          </a:bodyPr>
          <a:lstStyle/>
          <a:p>
            <a:pPr algn="ctr">
              <a:lnSpc>
                <a:spcPct val="110000"/>
              </a:lnSpc>
            </a:pPr>
            <a:r>
              <a:rPr lang="en-US" sz="1400" dirty="0">
                <a:solidFill>
                  <a:schemeClr val="tx1">
                    <a:lumMod val="85000"/>
                  </a:schemeClr>
                </a:solidFill>
              </a:rPr>
              <a:t>https://theanalyticsstore.ie/12-days-data-analytics-day-4-show-data-data/</a:t>
            </a:r>
          </a:p>
        </p:txBody>
      </p:sp>
    </p:spTree>
    <p:extLst>
      <p:ext uri="{BB962C8B-B14F-4D97-AF65-F5344CB8AC3E}">
        <p14:creationId xmlns:p14="http://schemas.microsoft.com/office/powerpoint/2010/main" val="113885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3852" y="114300"/>
            <a:ext cx="9844295" cy="6591649"/>
          </a:xfrm>
        </p:spPr>
      </p:pic>
    </p:spTree>
    <p:extLst>
      <p:ext uri="{BB962C8B-B14F-4D97-AF65-F5344CB8AC3E}">
        <p14:creationId xmlns:p14="http://schemas.microsoft.com/office/powerpoint/2010/main" val="1461697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2282" y="263525"/>
            <a:ext cx="9367435" cy="6272348"/>
          </a:xfrm>
        </p:spPr>
      </p:pic>
    </p:spTree>
    <p:extLst>
      <p:ext uri="{BB962C8B-B14F-4D97-AF65-F5344CB8AC3E}">
        <p14:creationId xmlns:p14="http://schemas.microsoft.com/office/powerpoint/2010/main" val="2732183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8272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Empathy and Awareness</a:t>
            </a:r>
            <a:endParaRPr lang="en-US" dirty="0"/>
          </a:p>
        </p:txBody>
      </p:sp>
      <p:sp>
        <p:nvSpPr>
          <p:cNvPr id="5" name="Subtitle 4"/>
          <p:cNvSpPr>
            <a:spLocks noGrp="1"/>
          </p:cNvSpPr>
          <p:nvPr>
            <p:ph type="subTitle" idx="1"/>
          </p:nvPr>
        </p:nvSpPr>
        <p:spPr/>
        <p:txBody>
          <a:bodyPr/>
          <a:lstStyle/>
          <a:p>
            <a:r>
              <a:rPr lang="en-US" dirty="0" smtClean="0"/>
              <a:t>Audience, Purpose, Context</a:t>
            </a:r>
            <a:endParaRPr lang="en-US" dirty="0"/>
          </a:p>
        </p:txBody>
      </p:sp>
    </p:spTree>
    <p:extLst>
      <p:ext uri="{BB962C8B-B14F-4D97-AF65-F5344CB8AC3E}">
        <p14:creationId xmlns:p14="http://schemas.microsoft.com/office/powerpoint/2010/main" val="1781192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2329383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18" y="773906"/>
            <a:ext cx="10994363" cy="6184329"/>
          </a:xfrm>
          <a:prstGeom prst="rect">
            <a:avLst/>
          </a:prstGeom>
        </p:spPr>
      </p:pic>
    </p:spTree>
    <p:extLst>
      <p:ext uri="{BB962C8B-B14F-4D97-AF65-F5344CB8AC3E}">
        <p14:creationId xmlns:p14="http://schemas.microsoft.com/office/powerpoint/2010/main" val="3302294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199" y="5532437"/>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18" y="-409441"/>
            <a:ext cx="10994363" cy="6184329"/>
          </a:xfrm>
          <a:prstGeom prst="rect">
            <a:avLst/>
          </a:prstGeom>
        </p:spPr>
      </p:pic>
    </p:spTree>
    <p:extLst>
      <p:ext uri="{BB962C8B-B14F-4D97-AF65-F5344CB8AC3E}">
        <p14:creationId xmlns:p14="http://schemas.microsoft.com/office/powerpoint/2010/main" val="134375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19" y="777581"/>
            <a:ext cx="10994363" cy="6184329"/>
          </a:xfrm>
          <a:prstGeom prst="rect">
            <a:avLst/>
          </a:prstGeom>
        </p:spPr>
      </p:pic>
      <p:sp>
        <p:nvSpPr>
          <p:cNvPr id="6" name="Title 1"/>
          <p:cNvSpPr>
            <a:spLocks noGrp="1"/>
          </p:cNvSpPr>
          <p:nvPr>
            <p:ph type="title"/>
          </p:nvPr>
        </p:nvSpPr>
        <p:spPr>
          <a:xfrm>
            <a:off x="1032165" y="2544182"/>
            <a:ext cx="10515600" cy="1325563"/>
          </a:xfrm>
        </p:spPr>
        <p:txBody>
          <a:bodyPr/>
          <a:lstStyle/>
          <a:p>
            <a:pPr algn="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619315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523134074"/>
              </p:ext>
            </p:extLst>
          </p:nvPr>
        </p:nvGraphicFramePr>
        <p:xfrm>
          <a:off x="236484" y="938048"/>
          <a:ext cx="5872654" cy="5596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908583285"/>
              </p:ext>
            </p:extLst>
          </p:nvPr>
        </p:nvGraphicFramePr>
        <p:xfrm>
          <a:off x="6109138" y="919655"/>
          <a:ext cx="5801710" cy="5615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014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 </a:t>
            </a:r>
            <a:r>
              <a:rPr lang="en-US" dirty="0" smtClean="0"/>
              <a:t>on this problem</a:t>
            </a:r>
            <a:endParaRPr lang="en-US" dirty="0"/>
          </a:p>
        </p:txBody>
      </p:sp>
      <p:sp>
        <p:nvSpPr>
          <p:cNvPr id="3" name="Content Placeholder 2"/>
          <p:cNvSpPr>
            <a:spLocks noGrp="1"/>
          </p:cNvSpPr>
          <p:nvPr>
            <p:ph idx="1"/>
          </p:nvPr>
        </p:nvSpPr>
        <p:spPr/>
        <p:txBody>
          <a:bodyPr/>
          <a:lstStyle/>
          <a:p>
            <a:r>
              <a:rPr lang="en-US" dirty="0" smtClean="0"/>
              <a:t>Open 3.xlsx, we want to compare these datasets</a:t>
            </a:r>
          </a:p>
          <a:p>
            <a:r>
              <a:rPr lang="en-US" dirty="0" smtClean="0"/>
              <a:t>Create a visualization solution to this data in </a:t>
            </a:r>
            <a:r>
              <a:rPr lang="en-US" b="1" dirty="0" smtClean="0"/>
              <a:t>15 minutes</a:t>
            </a:r>
          </a:p>
          <a:p>
            <a:r>
              <a:rPr lang="en-US" dirty="0" smtClean="0"/>
              <a:t>Create your own folder and upload images to </a:t>
            </a:r>
            <a:r>
              <a:rPr lang="en-US" dirty="0"/>
              <a:t>the shared location here</a:t>
            </a:r>
            <a:r>
              <a:rPr lang="en-US" dirty="0" smtClean="0"/>
              <a:t>: </a:t>
            </a:r>
            <a:r>
              <a:rPr lang="en-US" b="1" dirty="0"/>
              <a:t>http://bit.ly/2nJE7rv</a:t>
            </a:r>
            <a:endParaRPr lang="en-US" b="1" dirty="0"/>
          </a:p>
          <a:p>
            <a:pPr lvl="1"/>
            <a:r>
              <a:rPr lang="en-US" dirty="0" smtClean="0"/>
              <a:t>If multiple files, please create a folder for yourself</a:t>
            </a:r>
            <a:endParaRPr lang="en-US" dirty="0"/>
          </a:p>
          <a:p>
            <a:endParaRPr lang="en-US" dirty="0"/>
          </a:p>
          <a:p>
            <a:r>
              <a:rPr lang="en-US" dirty="0" smtClean="0"/>
              <a:t>Advanced options:</a:t>
            </a:r>
          </a:p>
          <a:p>
            <a:pPr lvl="1"/>
            <a:r>
              <a:rPr lang="en-US" dirty="0" smtClean="0"/>
              <a:t>Use an environment of your own choosing, other than Excel</a:t>
            </a:r>
          </a:p>
          <a:p>
            <a:pPr lvl="1"/>
            <a:r>
              <a:rPr lang="en-US" dirty="0" smtClean="0"/>
              <a:t>Attempt a better solution than just two side-by-side plots</a:t>
            </a:r>
          </a:p>
          <a:p>
            <a:endParaRPr lang="en-US" dirty="0"/>
          </a:p>
          <a:p>
            <a:endParaRPr lang="en-US" dirty="0"/>
          </a:p>
        </p:txBody>
      </p:sp>
    </p:spTree>
    <p:extLst>
      <p:ext uri="{BB962C8B-B14F-4D97-AF65-F5344CB8AC3E}">
        <p14:creationId xmlns:p14="http://schemas.microsoft.com/office/powerpoint/2010/main" val="1373022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865339573"/>
              </p:ext>
            </p:extLst>
          </p:nvPr>
        </p:nvGraphicFramePr>
        <p:xfrm>
          <a:off x="236484" y="800100"/>
          <a:ext cx="5872654" cy="57347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2657130069"/>
              </p:ext>
            </p:extLst>
          </p:nvPr>
        </p:nvGraphicFramePr>
        <p:xfrm>
          <a:off x="6109138" y="800100"/>
          <a:ext cx="5801710" cy="57530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12128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316133" y="569037"/>
            <a:ext cx="5249333" cy="670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latin typeface="+mj-lt"/>
              </a:rPr>
              <a:t>Data Sources:</a:t>
            </a:r>
          </a:p>
          <a:p>
            <a:pPr marL="0" indent="0">
              <a:buFont typeface="Arial" panose="020B0604020202020204" pitchFamily="34" charset="0"/>
              <a:buNone/>
            </a:pPr>
            <a:r>
              <a:rPr lang="en-US" sz="1600" b="1" dirty="0" smtClean="0"/>
              <a:t>43: </a:t>
            </a:r>
            <a:r>
              <a:rPr lang="en-US" sz="1600" dirty="0" smtClean="0">
                <a:solidFill>
                  <a:schemeClr val="tx1">
                    <a:lumMod val="85000"/>
                  </a:schemeClr>
                </a:solidFill>
              </a:rPr>
              <a:t>DW-NOMINATE Data:</a:t>
            </a:r>
          </a:p>
          <a:p>
            <a:pPr marL="0" indent="0">
              <a:buNone/>
            </a:pPr>
            <a:r>
              <a:rPr lang="en-US" sz="1600" dirty="0">
                <a:solidFill>
                  <a:schemeClr val="tx1">
                    <a:lumMod val="85000"/>
                  </a:schemeClr>
                </a:solidFill>
              </a:rPr>
              <a:t>ftp://k7moa.com/junkord/HANDSL01114A20_STAND_ALONE_30.DAT</a:t>
            </a:r>
            <a:endParaRPr lang="en-US" sz="1600" dirty="0" smtClean="0">
              <a:solidFill>
                <a:schemeClr val="tx1">
                  <a:lumMod val="85000"/>
                </a:schemeClr>
              </a:solidFill>
            </a:endParaRPr>
          </a:p>
          <a:p>
            <a:pPr marL="0" indent="0">
              <a:buNone/>
            </a:pPr>
            <a:endParaRPr lang="en-US" sz="1600" dirty="0" smtClean="0">
              <a:solidFill>
                <a:schemeClr val="tx1">
                  <a:lumMod val="85000"/>
                </a:schemeClr>
              </a:solidFill>
            </a:endParaRPr>
          </a:p>
          <a:p>
            <a:pPr marL="0" lvl="0" indent="0" defTabSz="457200">
              <a:lnSpc>
                <a:spcPct val="100000"/>
              </a:lnSpc>
              <a:spcBef>
                <a:spcPts val="0"/>
              </a:spcBef>
              <a:buNone/>
            </a:pPr>
            <a:r>
              <a:rPr lang="en-US" sz="3200" dirty="0" smtClean="0">
                <a:solidFill>
                  <a:prstClr val="white"/>
                </a:solidFill>
                <a:latin typeface="Century Gothic" panose="020B0502020202020204"/>
              </a:rPr>
              <a:t>Reference </a:t>
            </a:r>
            <a:r>
              <a:rPr lang="en-US" sz="3200" dirty="0">
                <a:solidFill>
                  <a:prstClr val="white"/>
                </a:solidFill>
                <a:latin typeface="Century Gothic" panose="020B0502020202020204"/>
              </a:rPr>
              <a:t>Sources</a:t>
            </a:r>
            <a:r>
              <a:rPr lang="en-US" sz="3200" dirty="0" smtClean="0">
                <a:solidFill>
                  <a:prstClr val="white"/>
                </a:solidFill>
                <a:latin typeface="Century Gothic" panose="020B0502020202020204"/>
              </a:rPr>
              <a:t>:</a:t>
            </a:r>
          </a:p>
          <a:p>
            <a:pPr marL="0" lvl="0" indent="0" defTabSz="457200">
              <a:lnSpc>
                <a:spcPct val="100000"/>
              </a:lnSpc>
              <a:spcBef>
                <a:spcPts val="0"/>
              </a:spcBef>
              <a:buNone/>
            </a:pPr>
            <a:r>
              <a:rPr lang="en-US" sz="1600" b="1" dirty="0" err="1" smtClean="0"/>
              <a:t>Bertin</a:t>
            </a:r>
            <a:r>
              <a:rPr lang="en-US" sz="1600" dirty="0" smtClean="0">
                <a:solidFill>
                  <a:schemeClr val="tx1">
                    <a:lumMod val="85000"/>
                  </a:schemeClr>
                </a:solidFill>
              </a:rPr>
              <a:t>, Jacques. </a:t>
            </a:r>
            <a:r>
              <a:rPr lang="en-US" sz="1600" i="1" dirty="0" smtClean="0">
                <a:solidFill>
                  <a:schemeClr val="tx1">
                    <a:lumMod val="85000"/>
                  </a:schemeClr>
                </a:solidFill>
              </a:rPr>
              <a:t>The Grammar of Graphics</a:t>
            </a:r>
          </a:p>
          <a:p>
            <a:pPr marL="0" lvl="0" indent="0" defTabSz="457200">
              <a:lnSpc>
                <a:spcPct val="100000"/>
              </a:lnSpc>
              <a:spcBef>
                <a:spcPts val="0"/>
              </a:spcBef>
              <a:buNone/>
            </a:pPr>
            <a:r>
              <a:rPr lang="en-US" sz="1600" b="1" dirty="0" smtClean="0"/>
              <a:t>Drucker</a:t>
            </a:r>
            <a:r>
              <a:rPr lang="en-US" sz="1600" dirty="0" smtClean="0">
                <a:solidFill>
                  <a:schemeClr val="tx1">
                    <a:lumMod val="85000"/>
                  </a:schemeClr>
                </a:solidFill>
              </a:rPr>
              <a:t>, Johanna. </a:t>
            </a:r>
            <a:r>
              <a:rPr lang="en-US" sz="1600" i="1" dirty="0" err="1" smtClean="0">
                <a:solidFill>
                  <a:schemeClr val="tx1">
                    <a:lumMod val="85000"/>
                  </a:schemeClr>
                </a:solidFill>
              </a:rPr>
              <a:t>Graphesis</a:t>
            </a:r>
            <a:endParaRPr lang="en-US" sz="1600" i="1" dirty="0" smtClean="0">
              <a:solidFill>
                <a:schemeClr val="tx1">
                  <a:lumMod val="85000"/>
                </a:schemeClr>
              </a:solidFill>
            </a:endParaRPr>
          </a:p>
          <a:p>
            <a:pPr marL="0" indent="0" defTabSz="457200">
              <a:lnSpc>
                <a:spcPct val="100000"/>
              </a:lnSpc>
              <a:spcBef>
                <a:spcPts val="0"/>
              </a:spcBef>
              <a:buNone/>
            </a:pPr>
            <a:r>
              <a:rPr lang="en-US" sz="1600" b="1" dirty="0" err="1" smtClean="0"/>
              <a:t>Franconeri</a:t>
            </a:r>
            <a:r>
              <a:rPr lang="en-US" sz="1600" dirty="0" smtClean="0">
                <a:solidFill>
                  <a:schemeClr val="tx1">
                    <a:lumMod val="85000"/>
                  </a:schemeClr>
                </a:solidFill>
              </a:rPr>
              <a:t>, Steve. </a:t>
            </a:r>
            <a:r>
              <a:rPr lang="en-US" sz="1600" i="1" dirty="0" smtClean="0">
                <a:solidFill>
                  <a:schemeClr val="tx1">
                    <a:lumMod val="85000"/>
                  </a:schemeClr>
                </a:solidFill>
              </a:rPr>
              <a:t>[General Research]</a:t>
            </a:r>
          </a:p>
          <a:p>
            <a:pPr marL="0" lvl="0" indent="0" defTabSz="457200">
              <a:lnSpc>
                <a:spcPct val="100000"/>
              </a:lnSpc>
              <a:spcBef>
                <a:spcPts val="0"/>
              </a:spcBef>
              <a:buNone/>
            </a:pPr>
            <a:r>
              <a:rPr lang="en-US" sz="1600" b="1" dirty="0" smtClean="0"/>
              <a:t>Kirk</a:t>
            </a:r>
            <a:r>
              <a:rPr lang="en-US" sz="1600" dirty="0" smtClean="0">
                <a:solidFill>
                  <a:schemeClr val="tx1">
                    <a:lumMod val="85000"/>
                  </a:schemeClr>
                </a:solidFill>
              </a:rPr>
              <a:t>, Andy. </a:t>
            </a:r>
            <a:r>
              <a:rPr lang="en-US" sz="1600" i="1" dirty="0" smtClean="0">
                <a:solidFill>
                  <a:schemeClr val="tx1">
                    <a:lumMod val="85000"/>
                  </a:schemeClr>
                </a:solidFill>
              </a:rPr>
              <a:t>Data Visualization</a:t>
            </a:r>
          </a:p>
          <a:p>
            <a:pPr marL="0" indent="0" defTabSz="457200">
              <a:lnSpc>
                <a:spcPct val="100000"/>
              </a:lnSpc>
              <a:spcBef>
                <a:spcPts val="0"/>
              </a:spcBef>
              <a:buNone/>
            </a:pPr>
            <a:r>
              <a:rPr lang="en-US" sz="1600" b="1" dirty="0" err="1" smtClean="0"/>
              <a:t>Kosara</a:t>
            </a:r>
            <a:r>
              <a:rPr lang="en-US" sz="1600" dirty="0" smtClean="0">
                <a:solidFill>
                  <a:schemeClr val="tx1">
                    <a:lumMod val="85000"/>
                  </a:schemeClr>
                </a:solidFill>
              </a:rPr>
              <a:t>, Robert. </a:t>
            </a:r>
            <a:r>
              <a:rPr lang="en-US" sz="1600" i="1" dirty="0" smtClean="0">
                <a:solidFill>
                  <a:schemeClr val="tx1">
                    <a:lumMod val="85000"/>
                  </a:schemeClr>
                </a:solidFill>
              </a:rPr>
              <a:t>Eagereyes.org</a:t>
            </a:r>
          </a:p>
          <a:p>
            <a:pPr marL="0" indent="0" defTabSz="457200">
              <a:lnSpc>
                <a:spcPct val="100000"/>
              </a:lnSpc>
              <a:spcBef>
                <a:spcPts val="0"/>
              </a:spcBef>
              <a:buNone/>
            </a:pPr>
            <a:r>
              <a:rPr lang="en-US" sz="1600" b="1" dirty="0"/>
              <a:t>Lupton</a:t>
            </a:r>
            <a:r>
              <a:rPr lang="en-US" sz="1600" dirty="0">
                <a:solidFill>
                  <a:schemeClr val="tx1">
                    <a:lumMod val="85000"/>
                  </a:schemeClr>
                </a:solidFill>
              </a:rPr>
              <a:t>, Ellen. </a:t>
            </a:r>
            <a:r>
              <a:rPr lang="en-US" sz="1600" i="1" dirty="0">
                <a:solidFill>
                  <a:schemeClr val="tx1">
                    <a:lumMod val="85000"/>
                  </a:schemeClr>
                </a:solidFill>
              </a:rPr>
              <a:t>Graphic</a:t>
            </a:r>
            <a:r>
              <a:rPr lang="en-US" sz="1600" dirty="0">
                <a:solidFill>
                  <a:schemeClr val="tx1">
                    <a:lumMod val="85000"/>
                  </a:schemeClr>
                </a:solidFill>
              </a:rPr>
              <a:t> </a:t>
            </a:r>
            <a:r>
              <a:rPr lang="en-US" sz="1600" i="1" dirty="0">
                <a:solidFill>
                  <a:schemeClr val="tx1">
                    <a:lumMod val="85000"/>
                  </a:schemeClr>
                </a:solidFill>
              </a:rPr>
              <a:t>Design: the New </a:t>
            </a:r>
            <a:r>
              <a:rPr lang="en-US" sz="1600" i="1" dirty="0" smtClean="0">
                <a:solidFill>
                  <a:schemeClr val="tx1">
                    <a:lumMod val="85000"/>
                  </a:schemeClr>
                </a:solidFill>
              </a:rPr>
              <a:t>Basics</a:t>
            </a:r>
          </a:p>
          <a:p>
            <a:pPr marL="0" lvl="0" indent="0" defTabSz="457200">
              <a:lnSpc>
                <a:spcPct val="100000"/>
              </a:lnSpc>
              <a:spcBef>
                <a:spcPts val="0"/>
              </a:spcBef>
              <a:buNone/>
            </a:pPr>
            <a:r>
              <a:rPr lang="en-US" sz="1600" b="1" dirty="0" err="1" smtClean="0"/>
              <a:t>Munzner</a:t>
            </a:r>
            <a:r>
              <a:rPr lang="en-US" sz="1600" dirty="0" smtClean="0">
                <a:solidFill>
                  <a:schemeClr val="tx1">
                    <a:lumMod val="85000"/>
                  </a:schemeClr>
                </a:solidFill>
              </a:rPr>
              <a:t>, Tamara. </a:t>
            </a:r>
            <a:r>
              <a:rPr lang="en-US" sz="1600" i="1" dirty="0" smtClean="0">
                <a:solidFill>
                  <a:schemeClr val="tx1">
                    <a:lumMod val="85000"/>
                  </a:schemeClr>
                </a:solidFill>
              </a:rPr>
              <a:t>Visualization Analysis and Design</a:t>
            </a:r>
          </a:p>
          <a:p>
            <a:pPr marL="0" indent="0" defTabSz="457200">
              <a:lnSpc>
                <a:spcPct val="100000"/>
              </a:lnSpc>
              <a:spcBef>
                <a:spcPts val="0"/>
              </a:spcBef>
              <a:buNone/>
            </a:pPr>
            <a:r>
              <a:rPr lang="en-US" sz="1600" b="1" dirty="0" smtClean="0"/>
              <a:t>Pater</a:t>
            </a:r>
            <a:r>
              <a:rPr lang="en-US" sz="1600" dirty="0" smtClean="0">
                <a:solidFill>
                  <a:schemeClr val="tx1">
                    <a:lumMod val="85000"/>
                  </a:schemeClr>
                </a:solidFill>
              </a:rPr>
              <a:t>, Ruben. </a:t>
            </a:r>
            <a:r>
              <a:rPr lang="en-US" sz="1600" i="1" dirty="0" smtClean="0">
                <a:solidFill>
                  <a:schemeClr val="tx1">
                    <a:lumMod val="85000"/>
                  </a:schemeClr>
                </a:solidFill>
              </a:rPr>
              <a:t>The Politics of Design</a:t>
            </a:r>
          </a:p>
          <a:p>
            <a:pPr marL="0" indent="0" defTabSz="457200">
              <a:lnSpc>
                <a:spcPct val="100000"/>
              </a:lnSpc>
              <a:spcBef>
                <a:spcPts val="0"/>
              </a:spcBef>
              <a:buNone/>
            </a:pPr>
            <a:r>
              <a:rPr lang="en-US" sz="1600" b="1" dirty="0" err="1" smtClean="0"/>
              <a:t>Sherin</a:t>
            </a:r>
            <a:r>
              <a:rPr lang="en-US" sz="1600" dirty="0" smtClean="0">
                <a:solidFill>
                  <a:schemeClr val="tx1">
                    <a:lumMod val="85000"/>
                  </a:schemeClr>
                </a:solidFill>
              </a:rPr>
              <a:t>, </a:t>
            </a:r>
            <a:r>
              <a:rPr lang="en-US" sz="1600" dirty="0" err="1" smtClean="0">
                <a:solidFill>
                  <a:schemeClr val="tx1">
                    <a:lumMod val="85000"/>
                  </a:schemeClr>
                </a:solidFill>
              </a:rPr>
              <a:t>Aaris</a:t>
            </a:r>
            <a:r>
              <a:rPr lang="en-US" sz="1600" dirty="0" smtClean="0">
                <a:solidFill>
                  <a:schemeClr val="tx1">
                    <a:lumMod val="85000"/>
                  </a:schemeClr>
                </a:solidFill>
              </a:rPr>
              <a:t>. </a:t>
            </a:r>
            <a:r>
              <a:rPr lang="en-US" sz="1600" i="1" dirty="0" smtClean="0">
                <a:solidFill>
                  <a:schemeClr val="tx1">
                    <a:lumMod val="85000"/>
                  </a:schemeClr>
                </a:solidFill>
              </a:rPr>
              <a:t>Design Elements: Color Fundamentals</a:t>
            </a:r>
            <a:endParaRPr lang="en-US" sz="1600" dirty="0" smtClean="0">
              <a:solidFill>
                <a:schemeClr val="tx1">
                  <a:lumMod val="85000"/>
                </a:schemeClr>
              </a:solidFill>
            </a:endParaRPr>
          </a:p>
          <a:p>
            <a:pPr marL="0" lvl="0" indent="0" defTabSz="457200">
              <a:lnSpc>
                <a:spcPct val="100000"/>
              </a:lnSpc>
              <a:spcBef>
                <a:spcPts val="0"/>
              </a:spcBef>
              <a:buNone/>
            </a:pPr>
            <a:r>
              <a:rPr lang="en-US" sz="1600" b="1" dirty="0" err="1" smtClean="0"/>
              <a:t>Tufte</a:t>
            </a:r>
            <a:r>
              <a:rPr lang="en-US" sz="1600" dirty="0" smtClean="0">
                <a:solidFill>
                  <a:schemeClr val="tx1">
                    <a:lumMod val="85000"/>
                  </a:schemeClr>
                </a:solidFill>
              </a:rPr>
              <a:t>, Edward. </a:t>
            </a:r>
            <a:r>
              <a:rPr lang="en-US" sz="1600" i="1" dirty="0" smtClean="0">
                <a:solidFill>
                  <a:schemeClr val="tx1">
                    <a:lumMod val="85000"/>
                  </a:schemeClr>
                </a:solidFill>
              </a:rPr>
              <a:t>Beautiful Evidence</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Display of Quantitative Information</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Explanations</a:t>
            </a:r>
          </a:p>
        </p:txBody>
      </p:sp>
      <p:sp>
        <p:nvSpPr>
          <p:cNvPr id="5" name="TextBox 4"/>
          <p:cNvSpPr txBox="1"/>
          <p:nvPr/>
        </p:nvSpPr>
        <p:spPr>
          <a:xfrm>
            <a:off x="42532" y="2530543"/>
            <a:ext cx="6316133" cy="1015663"/>
          </a:xfrm>
          <a:prstGeom prst="rect">
            <a:avLst/>
          </a:prstGeom>
          <a:noFill/>
        </p:spPr>
        <p:txBody>
          <a:bodyPr wrap="square" rtlCol="0">
            <a:spAutoFit/>
          </a:bodyPr>
          <a:lstStyle/>
          <a:p>
            <a:pPr algn="ctr"/>
            <a:r>
              <a:rPr lang="en-US" sz="6000" dirty="0" smtClean="0"/>
              <a:t>Thank you</a:t>
            </a:r>
            <a:endParaRPr lang="en-US" sz="6000" dirty="0"/>
          </a:p>
        </p:txBody>
      </p:sp>
      <p:sp>
        <p:nvSpPr>
          <p:cNvPr id="2" name="Rectangle 1"/>
          <p:cNvSpPr/>
          <p:nvPr/>
        </p:nvSpPr>
        <p:spPr>
          <a:xfrm>
            <a:off x="1" y="3546206"/>
            <a:ext cx="6358664" cy="646331"/>
          </a:xfrm>
          <a:prstGeom prst="rect">
            <a:avLst/>
          </a:prstGeom>
        </p:spPr>
        <p:txBody>
          <a:bodyPr wrap="square">
            <a:spAutoFit/>
          </a:bodyPr>
          <a:lstStyle/>
          <a:p>
            <a:pPr algn="ctr"/>
            <a:r>
              <a:rPr lang="en-US" i="1" dirty="0"/>
              <a:t>Frank Elavsky, Data Visualization Specialist</a:t>
            </a:r>
          </a:p>
          <a:p>
            <a:pPr algn="ctr"/>
            <a:r>
              <a:rPr lang="en-US" i="1" dirty="0"/>
              <a:t>Research Computing, Northwestern University</a:t>
            </a:r>
          </a:p>
        </p:txBody>
      </p:sp>
    </p:spTree>
    <p:extLst>
      <p:ext uri="{BB962C8B-B14F-4D97-AF65-F5344CB8AC3E}">
        <p14:creationId xmlns:p14="http://schemas.microsoft.com/office/powerpoint/2010/main" val="13075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Audience</a:t>
            </a:r>
            <a:endParaRPr lang="en-US" dirty="0"/>
          </a:p>
        </p:txBody>
      </p:sp>
    </p:spTree>
    <p:extLst>
      <p:ext uri="{BB962C8B-B14F-4D97-AF65-F5344CB8AC3E}">
        <p14:creationId xmlns:p14="http://schemas.microsoft.com/office/powerpoint/2010/main" val="158352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838" y="649613"/>
            <a:ext cx="3446721"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Disciplines intersecting over Equation of State. </a:t>
            </a:r>
            <a:r>
              <a:rPr lang="en-US" sz="1400" dirty="0" err="1" smtClean="0"/>
              <a:t>Ozel</a:t>
            </a:r>
            <a:r>
              <a:rPr lang="en-US" sz="1400" dirty="0"/>
              <a:t> </a:t>
            </a:r>
            <a:r>
              <a:rPr lang="en-US" sz="1400" dirty="0" smtClean="0"/>
              <a:t>F, Freire P. 2016. </a:t>
            </a:r>
            <a:r>
              <a:rPr lang="en-US" sz="1400" dirty="0" err="1" smtClean="0"/>
              <a:t>Annu</a:t>
            </a:r>
            <a:r>
              <a:rPr lang="en-US" sz="1400" dirty="0" smtClean="0"/>
              <a:t>. Rev. Astron. </a:t>
            </a:r>
            <a:r>
              <a:rPr lang="en-US" sz="1400" dirty="0" err="1" smtClean="0"/>
              <a:t>Astrophys</a:t>
            </a:r>
            <a:r>
              <a:rPr lang="en-US" sz="1400" dirty="0" smtClean="0"/>
              <a:t>. 54:401-40</a:t>
            </a:r>
            <a:endParaRPr lang="en-US" sz="1400" dirty="0"/>
          </a:p>
        </p:txBody>
      </p:sp>
    </p:spTree>
    <p:extLst>
      <p:ext uri="{BB962C8B-B14F-4D97-AF65-F5344CB8AC3E}">
        <p14:creationId xmlns:p14="http://schemas.microsoft.com/office/powerpoint/2010/main" val="188516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83953" y="81884"/>
            <a:ext cx="3824094" cy="6180693"/>
          </a:xfrm>
        </p:spPr>
      </p:pic>
      <p:sp>
        <p:nvSpPr>
          <p:cNvPr id="5" name="TextBox 4"/>
          <p:cNvSpPr txBox="1"/>
          <p:nvPr/>
        </p:nvSpPr>
        <p:spPr>
          <a:xfrm>
            <a:off x="497958" y="6400798"/>
            <a:ext cx="11196083" cy="307777"/>
          </a:xfrm>
          <a:prstGeom prst="rect">
            <a:avLst/>
          </a:prstGeom>
          <a:noFill/>
        </p:spPr>
        <p:txBody>
          <a:bodyPr wrap="square" rtlCol="0">
            <a:spAutoFit/>
          </a:bodyPr>
          <a:lstStyle/>
          <a:p>
            <a:pPr algn="ctr"/>
            <a:r>
              <a:rPr lang="en-US" sz="1400" dirty="0" smtClean="0"/>
              <a:t>Infographics are the worst</a:t>
            </a:r>
            <a:r>
              <a:rPr lang="en-US" sz="1400" dirty="0"/>
              <a:t>. https://</a:t>
            </a:r>
            <a:r>
              <a:rPr lang="en-US" sz="1400" dirty="0" smtClean="0"/>
              <a:t>blog.hubspot.com/marketing/decentralized-content-marketing-playbook</a:t>
            </a:r>
            <a:endParaRPr lang="en-US" sz="1400" dirty="0"/>
          </a:p>
        </p:txBody>
      </p:sp>
    </p:spTree>
    <p:extLst>
      <p:ext uri="{BB962C8B-B14F-4D97-AF65-F5344CB8AC3E}">
        <p14:creationId xmlns:p14="http://schemas.microsoft.com/office/powerpoint/2010/main" val="2788744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00" y="1027906"/>
            <a:ext cx="7932999"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Texasstormchasers.com</a:t>
            </a:r>
            <a:endParaRPr lang="en-US" sz="1400" dirty="0"/>
          </a:p>
        </p:txBody>
      </p:sp>
    </p:spTree>
    <p:extLst>
      <p:ext uri="{BB962C8B-B14F-4D97-AF65-F5344CB8AC3E}">
        <p14:creationId xmlns:p14="http://schemas.microsoft.com/office/powerpoint/2010/main" val="409272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Purpose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3960713"/>
      </p:ext>
    </p:extLst>
  </p:cSld>
  <p:clrMapOvr>
    <a:masterClrMapping/>
  </p:clrMapOvr>
</p:sld>
</file>

<file path=ppt/theme/theme1.xml><?xml version="1.0" encoding="utf-8"?>
<a:theme xmlns:a="http://schemas.openxmlformats.org/drawingml/2006/main" name="My Glorious Default Custom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 Glorious Default Custom Theme" id="{A66B9EE0-90C4-4928-BC13-CF1000020F58}" vid="{73393F29-4105-4EBB-BE0D-5B7FA78C8B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Glorious Default Custom Theme</Template>
  <TotalTime>1383</TotalTime>
  <Words>3086</Words>
  <Application>Microsoft Office PowerPoint</Application>
  <PresentationFormat>Widescreen</PresentationFormat>
  <Paragraphs>313</Paragraphs>
  <Slides>47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Century Gothic</vt:lpstr>
      <vt:lpstr>Palatino Linotype</vt:lpstr>
      <vt:lpstr>My Glorious Default Custom Theme</vt:lpstr>
      <vt:lpstr>Intro to Visualization: </vt:lpstr>
      <vt:lpstr>Follow along:</vt:lpstr>
      <vt:lpstr>Visualization is a Chainsaw</vt:lpstr>
      <vt:lpstr>Empathy and Awareness</vt:lpstr>
      <vt:lpstr>Audience</vt:lpstr>
      <vt:lpstr>PowerPoint Presentation</vt:lpstr>
      <vt:lpstr>PowerPoint Presentation</vt:lpstr>
      <vt:lpstr>PowerPoint Presentation</vt:lpstr>
      <vt:lpstr>Purpose</vt:lpstr>
      <vt:lpstr>PowerPoint Presentation</vt:lpstr>
      <vt:lpstr>PowerPoint Presentation</vt:lpstr>
      <vt:lpstr>PowerPoint Presentation</vt:lpstr>
      <vt:lpstr>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Picture (review):</vt:lpstr>
      <vt:lpstr>Think Spatially: What are the dimensions in the data?</vt:lpstr>
      <vt:lpstr>PowerPoint Presentation</vt:lpstr>
      <vt:lpstr>PowerPoint Presentation</vt:lpstr>
      <vt:lpstr>PowerPoint Presentation</vt:lpstr>
      <vt:lpstr>PowerPoint Presentation</vt:lpstr>
      <vt:lpstr>PowerPoint Presentation</vt:lpstr>
      <vt:lpstr>Ensure Visual Quality:  Is this geometry telling the truth?</vt:lpstr>
      <vt:lpstr>PowerPoint Presentation</vt:lpstr>
      <vt:lpstr>PowerPoint Presentation</vt:lpstr>
      <vt:lpstr>Improve Data-to-Ink Ratio: Does this [thing] contain real data?</vt:lpstr>
      <vt:lpstr>PowerPoint Presentation</vt:lpstr>
      <vt:lpstr>PowerPoint Presentation</vt:lpstr>
      <vt:lpstr>PowerPoint Presentation</vt:lpstr>
      <vt:lpstr>PowerPoint Presentation</vt:lpstr>
      <vt:lpstr>Votes By Political Party 2014 Local Election</vt:lpstr>
      <vt:lpstr>Votes By Political Party 2014 Local Election</vt:lpstr>
      <vt:lpstr>Votes By Political Party 2014 Local Election</vt:lpstr>
      <vt:lpstr>Votes By Political Party 2014 Local Election</vt:lpstr>
      <vt:lpstr>Votes By Political Party 2014 Local Election</vt:lpstr>
      <vt:lpstr>PowerPoint Presentation</vt:lpstr>
      <vt:lpstr>Work on this problem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Practicing Graph Design:</dc:title>
  <dc:creator>Frank Josiah Elavsky</dc:creator>
  <cp:lastModifiedBy>Frank Josiah Elavsky</cp:lastModifiedBy>
  <cp:revision>93</cp:revision>
  <dcterms:created xsi:type="dcterms:W3CDTF">2017-08-17T17:39:03Z</dcterms:created>
  <dcterms:modified xsi:type="dcterms:W3CDTF">2018-02-07T00:00:54Z</dcterms:modified>
</cp:coreProperties>
</file>